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6.jpg" ContentType="image/jp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50"/>
  </p:notesMasterIdLst>
  <p:sldIdLst>
    <p:sldId id="256" r:id="rId2"/>
    <p:sldId id="381" r:id="rId3"/>
    <p:sldId id="346" r:id="rId4"/>
    <p:sldId id="355" r:id="rId5"/>
    <p:sldId id="354" r:id="rId6"/>
    <p:sldId id="459" r:id="rId7"/>
    <p:sldId id="294" r:id="rId8"/>
    <p:sldId id="366" r:id="rId9"/>
    <p:sldId id="458" r:id="rId10"/>
    <p:sldId id="378" r:id="rId11"/>
    <p:sldId id="382" r:id="rId12"/>
    <p:sldId id="385" r:id="rId13"/>
    <p:sldId id="386" r:id="rId14"/>
    <p:sldId id="387" r:id="rId15"/>
    <p:sldId id="383" r:id="rId16"/>
    <p:sldId id="389" r:id="rId17"/>
    <p:sldId id="388" r:id="rId18"/>
    <p:sldId id="403" r:id="rId19"/>
    <p:sldId id="395" r:id="rId20"/>
    <p:sldId id="402" r:id="rId21"/>
    <p:sldId id="405" r:id="rId22"/>
    <p:sldId id="406" r:id="rId23"/>
    <p:sldId id="408" r:id="rId24"/>
    <p:sldId id="400" r:id="rId25"/>
    <p:sldId id="397" r:id="rId26"/>
    <p:sldId id="399" r:id="rId27"/>
    <p:sldId id="277" r:id="rId28"/>
    <p:sldId id="392" r:id="rId29"/>
    <p:sldId id="409" r:id="rId30"/>
    <p:sldId id="413" r:id="rId31"/>
    <p:sldId id="280" r:id="rId32"/>
    <p:sldId id="455" r:id="rId33"/>
    <p:sldId id="460" r:id="rId34"/>
    <p:sldId id="474" r:id="rId35"/>
    <p:sldId id="461" r:id="rId36"/>
    <p:sldId id="462" r:id="rId37"/>
    <p:sldId id="463" r:id="rId38"/>
    <p:sldId id="464" r:id="rId39"/>
    <p:sldId id="465" r:id="rId40"/>
    <p:sldId id="466" r:id="rId41"/>
    <p:sldId id="467" r:id="rId42"/>
    <p:sldId id="468" r:id="rId43"/>
    <p:sldId id="469" r:id="rId44"/>
    <p:sldId id="470" r:id="rId45"/>
    <p:sldId id="471" r:id="rId46"/>
    <p:sldId id="472" r:id="rId47"/>
    <p:sldId id="473" r:id="rId48"/>
    <p:sldId id="457" r:id="rId49"/>
  </p:sldIdLst>
  <p:sldSz cx="9144000" cy="6858000" type="screen4x3"/>
  <p:notesSz cx="6858000" cy="9144000"/>
  <p:embeddedFontLst>
    <p:embeddedFont>
      <p:font typeface="Century Gothic" panose="020B0502020202020204" pitchFamily="34" charset="0"/>
      <p:regular r:id="rId51"/>
      <p:bold r:id="rId52"/>
      <p:italic r:id="rId53"/>
      <p:boldItalic r:id="rId54"/>
    </p:embeddedFont>
    <p:embeddedFont>
      <p:font typeface="ＭＳ Ｐゴシック" panose="020B0600070205080204" pitchFamily="34" charset="-128"/>
      <p:regular r:id="rId55"/>
    </p:embeddedFont>
    <p:embeddedFont>
      <p:font typeface="Tahoma" panose="020B0604030504040204" pitchFamily="34" charset="0"/>
      <p:regular r:id="rId56"/>
      <p:bold r:id="rId57"/>
    </p:embeddedFont>
    <p:embeddedFont>
      <p:font typeface="Franklin Gothic Book" panose="020B0503020102020204" pitchFamily="34" charset="0"/>
      <p:regular r:id="rId58"/>
      <p:italic r:id="rId59"/>
    </p:embeddedFont>
    <p:embeddedFont>
      <p:font typeface="Calibri" panose="020F0502020204030204" pitchFamily="34" charset="0"/>
      <p:regular r:id="rId60"/>
      <p:bold r:id="rId61"/>
      <p:italic r:id="rId62"/>
      <p:boldItalic r:id="rId63"/>
    </p:embeddedFont>
    <p:embeddedFont>
      <p:font typeface="Corbel" panose="020B0503020204020204" pitchFamily="34" charset="0"/>
      <p:regular r:id="rId64"/>
      <p:bold r:id="rId65"/>
      <p:italic r:id="rId66"/>
      <p:boldItalic r:id="rId67"/>
    </p:embeddedFont>
    <p:embeddedFont>
      <p:font typeface="Tunga" panose="020B0604020202020204" charset="0"/>
      <p:regular r:id="rId68"/>
      <p:bold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9" autoAdjust="0"/>
    <p:restoredTop sz="93758" autoAdjust="0"/>
  </p:normalViewPr>
  <p:slideViewPr>
    <p:cSldViewPr>
      <p:cViewPr varScale="1">
        <p:scale>
          <a:sx n="85" d="100"/>
          <a:sy n="85" d="100"/>
        </p:scale>
        <p:origin x="619" y="62"/>
      </p:cViewPr>
      <p:guideLst>
        <p:guide orient="horz" pos="2160"/>
        <p:guide pos="2880"/>
      </p:guideLst>
    </p:cSldViewPr>
  </p:slideViewPr>
  <p:outlineViewPr>
    <p:cViewPr>
      <p:scale>
        <a:sx n="33" d="100"/>
        <a:sy n="33" d="100"/>
      </p:scale>
      <p:origin x="0" y="62682"/>
    </p:cViewPr>
  </p:outlineViewPr>
  <p:notesTextViewPr>
    <p:cViewPr>
      <p:scale>
        <a:sx n="1" d="1"/>
        <a:sy n="1" d="1"/>
      </p:scale>
      <p:origin x="0" y="0"/>
    </p:cViewPr>
  </p:notesTextViewPr>
  <p:sorterViewPr>
    <p:cViewPr>
      <p:scale>
        <a:sx n="100" d="100"/>
        <a:sy n="100" d="100"/>
      </p:scale>
      <p:origin x="0" y="26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a:t>Which are membership requests, submits, develops and maintains To help achieve the objectives of Reusability, interoperability and portability</a:t>
            </a:r>
          </a:p>
          <a:p>
            <a:r>
              <a:rPr lang="en-GB"/>
              <a:t>These standards are requested, submitted, adopted and maintained by the membership.</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13</a:t>
            </a:fld>
            <a:endParaRPr lang="en-US" sz="1200" b="0">
              <a:latin typeface="Calibri" pitchFamily="-111"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20</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 mans risk is another mans opportunity</a:t>
            </a:r>
          </a:p>
          <a:p>
            <a:r>
              <a:rPr lang="en-US" sz="1200" dirty="0"/>
              <a:t>The </a:t>
            </a:r>
            <a:r>
              <a:rPr lang="en-US" sz="1200" u="sng" dirty="0"/>
              <a:t>same</a:t>
            </a:r>
            <a:r>
              <a:rPr lang="en-US" sz="1200" dirty="0"/>
              <a:t> risk/threat/incident needs to be understood from very different perspectives</a:t>
            </a:r>
          </a:p>
          <a:p>
            <a:r>
              <a:rPr lang="en-US" sz="1200" dirty="0"/>
              <a:t>Classifying something as a risk/threat/incident or mitigation only makes sense with respect to how it impacts the objectives of some stakeholder. </a:t>
            </a:r>
            <a:r>
              <a:rPr lang="en-US" sz="1200" dirty="0" err="1"/>
              <a:t>E.g</a:t>
            </a:r>
            <a:r>
              <a:rPr lang="en-US" sz="1200" dirty="0"/>
              <a:t> “a risk of damage to the U.S. power grid impacting millions”.</a:t>
            </a:r>
          </a:p>
          <a:p>
            <a:r>
              <a:rPr lang="en-US" sz="1200"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26</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a:t>11/18/2015</a:t>
            </a:r>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a:t>OMG Threat &amp; Risk for STIDS 2015</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11/18/2015</a:t>
            </a:r>
          </a:p>
        </p:txBody>
      </p:sp>
      <p:sp>
        <p:nvSpPr>
          <p:cNvPr id="5" name="Footer Placeholder 4"/>
          <p:cNvSpPr>
            <a:spLocks noGrp="1"/>
          </p:cNvSpPr>
          <p:nvPr>
            <p:ph type="ftr" sz="quarter" idx="11"/>
          </p:nvPr>
        </p:nvSpPr>
        <p:spPr/>
        <p:txBody>
          <a:bodyPr/>
          <a:lstStyle/>
          <a:p>
            <a:r>
              <a:rPr lang="en-US"/>
              <a:t>OMG Threat &amp; Risk for STIDS 2015</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11/18/2015</a:t>
            </a:r>
          </a:p>
        </p:txBody>
      </p:sp>
      <p:sp>
        <p:nvSpPr>
          <p:cNvPr id="5" name="Footer Placeholder 4"/>
          <p:cNvSpPr>
            <a:spLocks noGrp="1"/>
          </p:cNvSpPr>
          <p:nvPr>
            <p:ph type="ftr" sz="quarter" idx="11"/>
          </p:nvPr>
        </p:nvSpPr>
        <p:spPr/>
        <p:txBody>
          <a:bodyPr/>
          <a:lstStyle/>
          <a:p>
            <a:r>
              <a:rPr lang="en-US"/>
              <a:t>OMG Threat &amp; Risk for STIDS 2015</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a:t>11/18/2015</a:t>
            </a:r>
            <a:endParaRPr lang="en-US" dirty="0"/>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a:t>OMG Threat &amp; Risk for STIDS 2015</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a:t>11/18/2015</a:t>
            </a:r>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a:t>OMG Threat &amp; Risk for STIDS 2015</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a:t>11/18/2015</a:t>
            </a:r>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a:t>OMG Threat &amp; Risk for STIDS 2015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a:t>11/18/2015</a:t>
            </a:r>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a:t>OMG Threat &amp; Risk for STIDS 2015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a:t>11/18/2015</a:t>
            </a:r>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a:t>OMG Threat &amp; Risk for STIDS 2015</a:t>
            </a:r>
          </a:p>
        </p:txBody>
      </p:sp>
      <p:sp>
        <p:nvSpPr>
          <p:cNvPr id="15" name="Title 14"/>
          <p:cNvSpPr>
            <a:spLocks noGrp="1"/>
          </p:cNvSpPr>
          <p:nvPr>
            <p:ph type="title"/>
          </p:nvPr>
        </p:nvSpPr>
        <p:spPr>
          <a:xfrm>
            <a:off x="381000" y="152400"/>
            <a:ext cx="7680960" cy="6858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a:t>11/18/2015</a:t>
            </a:r>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a:t>OMG Threat &amp; Risk for STIDS 2015</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a:t>11/18/2015</a:t>
            </a:r>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a:t>OMG Threat &amp; Risk for STIDS 2015</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a:t>11/18/2015</a:t>
            </a:r>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a:t>OMG Threat &amp; Risk for STIDS 2015</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a:t>11/18/2015</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a:t>OMG Threat &amp; Risk for STIDS 2015</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notesSlide" Target="../notesSlides/notesSlide3.xml"/><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slideLayout" Target="../slideLayouts/slideLayout7.xml"/><Relationship Id="rId16" Type="http://schemas.openxmlformats.org/officeDocument/2006/relationships/image" Target="../media/image24.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www.omg.org/mda/" TargetMode="External"/><Relationship Id="rId18" Type="http://schemas.openxmlformats.org/officeDocument/2006/relationships/image" Target="../media/image45.jpeg"/><Relationship Id="rId3" Type="http://schemas.openxmlformats.org/officeDocument/2006/relationships/image" Target="../media/image37.jpeg"/><Relationship Id="rId7" Type="http://schemas.openxmlformats.org/officeDocument/2006/relationships/hyperlink" Target="http://www.omgsysml.org/" TargetMode="External"/><Relationship Id="rId12" Type="http://schemas.openxmlformats.org/officeDocument/2006/relationships/image" Target="../media/image42.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hyperlink" Target="http://www.omg.org/bpmn-logo/" TargetMode="External"/><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wmf"/><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gif"/><Relationship Id="rId4" Type="http://schemas.openxmlformats.org/officeDocument/2006/relationships/image" Target="../media/image48.gif"/><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inyurl.com/q29clvk" TargetMode="External"/><Relationship Id="rId2" Type="http://schemas.openxmlformats.org/officeDocument/2006/relationships/hyperlink" Target="https://github.com/ModelDriven/ThreatRisk/tree/master/Draft%20Submission%202016-12" TargetMode="External"/><Relationship Id="rId1" Type="http://schemas.openxmlformats.org/officeDocument/2006/relationships/slideLayout" Target="../slideLayouts/slideLayout2.xml"/><Relationship Id="rId5" Type="http://schemas.openxmlformats.org/officeDocument/2006/relationships/hyperlink" Target="http://threatrisk.org/" TargetMode="External"/><Relationship Id="rId4" Type="http://schemas.openxmlformats.org/officeDocument/2006/relationships/hyperlink" Target="http://www.threatrisk.org/spec/Threat%20Risk%20Model.htm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13" Type="http://schemas.microsoft.com/office/2007/relationships/hdphoto" Target="../media/hdphoto2.wdp"/><Relationship Id="rId3" Type="http://schemas.openxmlformats.org/officeDocument/2006/relationships/image" Target="../media/image58.wmf"/><Relationship Id="rId7" Type="http://schemas.openxmlformats.org/officeDocument/2006/relationships/image" Target="../media/image59.jpeg"/><Relationship Id="rId12"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5.jpeg"/><Relationship Id="rId11" Type="http://schemas.microsoft.com/office/2007/relationships/hdphoto" Target="../media/hdphoto1.wdp"/><Relationship Id="rId5" Type="http://schemas.openxmlformats.org/officeDocument/2006/relationships/image" Target="../media/image51.jpeg"/><Relationship Id="rId10" Type="http://schemas.openxmlformats.org/officeDocument/2006/relationships/image" Target="../media/image61.png"/><Relationship Id="rId4" Type="http://schemas.openxmlformats.org/officeDocument/2006/relationships/image" Target="../media/image46.jpe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a:effectLst>
                  <a:outerShdw blurRad="38100" dist="38100" dir="2700000" algn="tl">
                    <a:srgbClr val="000000">
                      <a:alpha val="43137"/>
                    </a:srgbClr>
                  </a:outerShdw>
                </a:effectLst>
              </a:rPr>
              <a:t>TEAM </a:t>
            </a:r>
            <a:r>
              <a:rPr lang="en-US" sz="2800" b="1" dirty="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a:solidFill>
                  <a:schemeClr val="tx1"/>
                </a:solidFill>
                <a:effectLst>
                  <a:outerShdw blurRad="38100" dist="38100" dir="2700000" algn="tl">
                    <a:srgbClr val="000000">
                      <a:alpha val="43137"/>
                    </a:srgbClr>
                  </a:outerShdw>
                </a:effectLst>
              </a:rPr>
              <a:t>Operational Threat &amp; Risk Information Sharing and Analytics</a:t>
            </a: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Building a community and standards to protect against threats and risks</a:t>
            </a:r>
          </a:p>
        </p:txBody>
      </p:sp>
      <p:sp>
        <p:nvSpPr>
          <p:cNvPr id="6" name="Title 5"/>
          <p:cNvSpPr>
            <a:spLocks noGrp="1"/>
          </p:cNvSpPr>
          <p:nvPr>
            <p:ph type="title"/>
          </p:nvPr>
        </p:nvSpPr>
        <p:spPr/>
        <p:txBody>
          <a:bodyPr/>
          <a:lstStyle/>
          <a:p>
            <a:r>
              <a:rPr lang="en-US" dirty="0"/>
              <a:t>The Process</a:t>
            </a:r>
          </a:p>
        </p:txBody>
      </p:sp>
      <p:sp>
        <p:nvSpPr>
          <p:cNvPr id="5" name="Footer Placeholder 4"/>
          <p:cNvSpPr>
            <a:spLocks noGrp="1"/>
          </p:cNvSpPr>
          <p:nvPr>
            <p:ph type="ftr" sz="quarter" idx="12"/>
          </p:nvPr>
        </p:nvSpPr>
        <p:spPr/>
        <p:txBody>
          <a:bodyPr/>
          <a:lstStyle/>
          <a:p>
            <a:r>
              <a:rPr lang="en-US"/>
              <a:t>OMG Threat &amp; Risk for STIDS 2015</a:t>
            </a:r>
          </a:p>
        </p:txBody>
      </p:sp>
      <p:sp>
        <p:nvSpPr>
          <p:cNvPr id="8" name="Slide Number Placeholder 7"/>
          <p:cNvSpPr>
            <a:spLocks noGrp="1"/>
          </p:cNvSpPr>
          <p:nvPr>
            <p:ph type="sldNum" sz="quarter" idx="11"/>
          </p:nvPr>
        </p:nvSpPr>
        <p:spPr/>
        <p:txBody>
          <a:bodyPr/>
          <a:lstStyle/>
          <a:p>
            <a:fld id="{C5349D12-3EF0-44B0-8484-0F10BE0E01DA}" type="slidenum">
              <a:rPr lang="en-US" smtClean="0"/>
              <a:t>10</a:t>
            </a:fld>
            <a:endParaRPr lang="en-US"/>
          </a:p>
        </p:txBody>
      </p:sp>
      <p:sp>
        <p:nvSpPr>
          <p:cNvPr id="9" name="Date Placeholder 8"/>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67925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Our goal is to create and encourage</a:t>
            </a:r>
          </a:p>
          <a:p>
            <a:pPr marL="285750" indent="-285750">
              <a:buFont typeface="Arial" panose="020B0604020202020204" pitchFamily="34" charset="0"/>
              <a:buChar char="•"/>
            </a:pPr>
            <a:r>
              <a:rPr lang="en-US" dirty="0"/>
              <a:t>Open standards for threat and risk information sharing</a:t>
            </a:r>
          </a:p>
          <a:p>
            <a:pPr marL="285750" indent="-285750">
              <a:buFont typeface="Arial" panose="020B0604020202020204" pitchFamily="34" charset="0"/>
              <a:buChar char="•"/>
            </a:pPr>
            <a:r>
              <a:rPr lang="en-US" dirty="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standards process is organized under the “Object Management Group” (</a:t>
            </a:r>
            <a:r>
              <a:rPr lang="en-US" dirty="0">
                <a:hlinkClick r:id="rId2"/>
              </a:rPr>
              <a:t>www.omg.org</a:t>
            </a:r>
            <a:r>
              <a:rPr lang="en-US" dirty="0"/>
              <a:t>)</a:t>
            </a:r>
          </a:p>
          <a:p>
            <a:pPr marL="285750" indent="-285750">
              <a:buFont typeface="Arial" panose="020B0604020202020204" pitchFamily="34" charset="0"/>
              <a:buChar char="•"/>
            </a:pPr>
            <a:r>
              <a:rPr lang="en-US" dirty="0"/>
              <a:t>The community “home” is </a:t>
            </a:r>
            <a:r>
              <a:rPr lang="en-US" dirty="0">
                <a:hlinkClick r:id="rId3"/>
              </a:rPr>
              <a:t>www.threatrisk.org</a:t>
            </a:r>
            <a:endParaRPr lang="en-US" dirty="0"/>
          </a:p>
          <a:p>
            <a:pPr marL="285750" indent="-285750">
              <a:buFont typeface="Arial" panose="020B0604020202020204" pitchFamily="34" charset="0"/>
              <a:buChar char="•"/>
            </a:pPr>
            <a:endParaRPr lang="en-US" dirty="0"/>
          </a:p>
          <a:p>
            <a:r>
              <a:rPr lang="en-US" dirty="0"/>
              <a:t>While not required by OMG process, the submission team publishes draft specifications to invite comment, engagement, community building and implementation. OMG Membership is encouraged but not required.</a:t>
            </a:r>
          </a:p>
          <a:p>
            <a:r>
              <a:rPr lang="en-US" dirty="0"/>
              <a:t>Stakeholders may contribute to the specification.</a:t>
            </a:r>
          </a:p>
          <a:p>
            <a:r>
              <a:rPr lang="en-US" dirty="0"/>
              <a:t>We are also exploring options for open source implementations</a:t>
            </a:r>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a:t>Open Community Process</a:t>
            </a:r>
          </a:p>
        </p:txBody>
      </p:sp>
      <p:sp>
        <p:nvSpPr>
          <p:cNvPr id="7" name="Footer Placeholder 6"/>
          <p:cNvSpPr>
            <a:spLocks noGrp="1"/>
          </p:cNvSpPr>
          <p:nvPr>
            <p:ph type="ftr" sz="quarter" idx="16"/>
          </p:nvPr>
        </p:nvSpPr>
        <p:spPr/>
        <p:txBody>
          <a:bodyPr/>
          <a:lstStyle/>
          <a:p>
            <a:r>
              <a:rPr lang="en-US"/>
              <a:t>OMG Threat &amp; Risk for STIDS 2015</a:t>
            </a:r>
          </a:p>
        </p:txBody>
      </p:sp>
      <p:sp>
        <p:nvSpPr>
          <p:cNvPr id="8" name="Slide Number Placeholder 7"/>
          <p:cNvSpPr>
            <a:spLocks noGrp="1"/>
          </p:cNvSpPr>
          <p:nvPr>
            <p:ph type="sldNum" sz="quarter" idx="15"/>
          </p:nvPr>
        </p:nvSpPr>
        <p:spPr/>
        <p:txBody>
          <a:bodyPr/>
          <a:lstStyle/>
          <a:p>
            <a:fld id="{C5349D12-3EF0-44B0-8484-0F10BE0E01DA}" type="slidenum">
              <a:rPr lang="en-US" smtClean="0"/>
              <a:t>11</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49192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a:latin typeface="Arial" charset="0"/>
              </a:rPr>
              <a:t>Object Management Group (OMG):</a:t>
            </a:r>
            <a:br>
              <a:rPr lang="en-US" sz="2000" b="1">
                <a:latin typeface="Arial" charset="0"/>
              </a:rPr>
            </a:br>
            <a:endParaRPr lang="en-US" sz="2000" b="1">
              <a:latin typeface="Arial" charset="0"/>
            </a:endParaRPr>
          </a:p>
          <a:p>
            <a:pPr lvl="1">
              <a:lnSpc>
                <a:spcPct val="90000"/>
              </a:lnSpc>
            </a:pPr>
            <a:r>
              <a:rPr lang="en-US" sz="1800">
                <a:latin typeface="Arial" charset="0"/>
              </a:rPr>
              <a:t>Founded in 1989 </a:t>
            </a:r>
            <a:br>
              <a:rPr lang="en-US" sz="1800">
                <a:latin typeface="Arial" charset="0"/>
              </a:rPr>
            </a:br>
            <a:endParaRPr lang="en-US" sz="1800">
              <a:latin typeface="Arial" charset="0"/>
            </a:endParaRPr>
          </a:p>
          <a:p>
            <a:pPr lvl="1">
              <a:lnSpc>
                <a:spcPct val="90000"/>
              </a:lnSpc>
            </a:pPr>
            <a:r>
              <a:rPr lang="en-US" sz="1800">
                <a:latin typeface="Arial" charset="0"/>
              </a:rPr>
              <a:t>More than 470 member companies</a:t>
            </a:r>
            <a:br>
              <a:rPr lang="en-US" sz="1800">
                <a:latin typeface="Arial" charset="0"/>
              </a:rPr>
            </a:br>
            <a:endParaRPr lang="en-US" sz="1800">
              <a:latin typeface="Arial" charset="0"/>
            </a:endParaRPr>
          </a:p>
          <a:p>
            <a:pPr lvl="1">
              <a:lnSpc>
                <a:spcPct val="90000"/>
              </a:lnSpc>
            </a:pPr>
            <a:r>
              <a:rPr lang="en-US" sz="1800">
                <a:latin typeface="Arial" charset="0"/>
              </a:rPr>
              <a:t>The largest and longest standing not-for-profit, open-membership consortium which develops and maintains computer industry specifications.</a:t>
            </a:r>
            <a:br>
              <a:rPr lang="en-US" sz="1800">
                <a:latin typeface="Arial" charset="0"/>
              </a:rPr>
            </a:br>
            <a:endParaRPr lang="en-US" sz="1800">
              <a:latin typeface="Arial" charset="0"/>
            </a:endParaRPr>
          </a:p>
          <a:p>
            <a:pPr lvl="1">
              <a:lnSpc>
                <a:spcPct val="90000"/>
              </a:lnSpc>
            </a:pPr>
            <a:r>
              <a:rPr lang="en-US" sz="1800">
                <a:latin typeface="Arial" charset="0"/>
              </a:rPr>
              <a:t>Continuously evolving to remain current while retaining a position of thought leadership.</a:t>
            </a:r>
          </a:p>
          <a:p>
            <a:pPr indent="-169863">
              <a:lnSpc>
                <a:spcPct val="80000"/>
              </a:lnSpc>
              <a:buFont typeface="Wingdings" pitchFamily="-111" charset="2"/>
              <a:buNone/>
            </a:pPr>
            <a:endParaRPr lang="en-US" sz="180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12</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426181574"/>
      </p:ext>
    </p:extLst>
  </p:cSld>
  <p:clrMapOvr>
    <a:masterClrMapping/>
  </p:clrMapOvr>
  <p:transition advClick="0" advTm="31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a:t>OMG Threat &amp; Risk for STIDS 2015</a:t>
            </a:r>
          </a:p>
        </p:txBody>
      </p:sp>
      <p:sp>
        <p:nvSpPr>
          <p:cNvPr id="3" name="Slide Number Placeholder 2"/>
          <p:cNvSpPr>
            <a:spLocks noGrp="1"/>
          </p:cNvSpPr>
          <p:nvPr>
            <p:ph type="sldNum" sz="quarter" idx="11"/>
          </p:nvPr>
        </p:nvSpPr>
        <p:spPr/>
        <p:txBody>
          <a:bodyPr/>
          <a:lstStyle/>
          <a:p>
            <a:fld id="{C5349D12-3EF0-44B0-8484-0F10BE0E01DA}" type="slidenum">
              <a:rPr lang="en-US" smtClean="0"/>
              <a:t>13</a:t>
            </a:fld>
            <a:endParaRPr lang="en-US"/>
          </a:p>
        </p:txBody>
      </p:sp>
      <p:sp>
        <p:nvSpPr>
          <p:cNvPr id="5" name="Date Placeholder 4"/>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a:latin typeface="Arial" charset="0"/>
                <a:ea typeface="ＭＳ Ｐゴシック" charset="-128"/>
              </a:rPr>
              <a:t>Common Object Request Broker Architecture</a:t>
            </a:r>
          </a:p>
          <a:p>
            <a:pPr lvl="1">
              <a:lnSpc>
                <a:spcPct val="80000"/>
              </a:lnSpc>
            </a:pPr>
            <a:r>
              <a:rPr lang="en-US" sz="1400" dirty="0">
                <a:latin typeface="Arial" charset="0"/>
                <a:ea typeface="ＭＳ Ｐゴシック" charset="-128"/>
              </a:rPr>
              <a:t>CORBA® remains the only language- and platform-neutral interoperability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Unified Modeling Language</a:t>
            </a:r>
          </a:p>
          <a:p>
            <a:pPr lvl="1">
              <a:lnSpc>
                <a:spcPct val="80000"/>
              </a:lnSpc>
            </a:pPr>
            <a:r>
              <a:rPr lang="en-US" sz="1400" dirty="0">
                <a:latin typeface="Arial" charset="0"/>
                <a:ea typeface="ＭＳ Ｐゴシック" charset="-128"/>
              </a:rPr>
              <a:t>UML® remains the world’s only standardized modeling language</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Business Process Modeling Notation</a:t>
            </a:r>
          </a:p>
          <a:p>
            <a:pPr lvl="1">
              <a:lnSpc>
                <a:spcPct val="80000"/>
              </a:lnSpc>
            </a:pPr>
            <a:r>
              <a:rPr lang="en-US" sz="1400" dirty="0">
                <a:latin typeface="Arial" charset="0"/>
                <a:ea typeface="ＭＳ Ｐゴシック" charset="-128"/>
              </a:rPr>
              <a:t>BPMN</a:t>
            </a:r>
            <a:r>
              <a:rPr lang="en-US" sz="1400" baseline="30000" dirty="0">
                <a:latin typeface="Arial" charset="0"/>
                <a:ea typeface="ＭＳ Ｐゴシック" charset="-128"/>
              </a:rPr>
              <a:t>TM </a:t>
            </a:r>
            <a:r>
              <a:rPr lang="en-US" sz="1400" dirty="0">
                <a:latin typeface="Arial" charset="0"/>
                <a:ea typeface="ＭＳ Ｐゴシック" charset="-128"/>
              </a:rPr>
              <a:t> provides businesses with the capability of understanding their internal business procedures</a:t>
            </a:r>
          </a:p>
          <a:p>
            <a:pPr lvl="1">
              <a:lnSpc>
                <a:spcPct val="80000"/>
              </a:lnSpc>
            </a:pP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Common Warehouse Metamodel</a:t>
            </a:r>
          </a:p>
          <a:p>
            <a:pPr lvl="1">
              <a:lnSpc>
                <a:spcPct val="80000"/>
              </a:lnSpc>
            </a:pPr>
            <a:r>
              <a:rPr lang="en-US" sz="1400" dirty="0">
                <a:latin typeface="Arial" charset="0"/>
                <a:ea typeface="ＭＳ Ｐゴシック" charset="-128"/>
              </a:rPr>
              <a:t>CWM</a:t>
            </a:r>
            <a:r>
              <a:rPr lang="en-US" sz="1400" baseline="30000" dirty="0">
                <a:latin typeface="Arial" charset="0"/>
                <a:ea typeface="ＭＳ Ｐゴシック" charset="-128"/>
              </a:rPr>
              <a:t>TM</a:t>
            </a:r>
            <a:r>
              <a:rPr lang="en-US" sz="1400" dirty="0">
                <a:latin typeface="Arial" charset="0"/>
                <a:ea typeface="ＭＳ Ｐゴシック" charset="-128"/>
              </a:rPr>
              <a:t>, the integration of the last two data warehousing initiatives</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Meta-Object Facility</a:t>
            </a:r>
          </a:p>
          <a:p>
            <a:pPr lvl="1">
              <a:lnSpc>
                <a:spcPct val="80000"/>
              </a:lnSpc>
            </a:pPr>
            <a:r>
              <a:rPr lang="en-US" sz="1400" dirty="0">
                <a:latin typeface="Arial" charset="0"/>
                <a:ea typeface="ＭＳ Ｐゴシック" charset="-128"/>
              </a:rPr>
              <a:t>MOF</a:t>
            </a:r>
            <a:r>
              <a:rPr lang="en-US" sz="1400" baseline="30000" dirty="0">
                <a:latin typeface="Arial" charset="0"/>
                <a:ea typeface="ＭＳ Ｐゴシック" charset="-128"/>
              </a:rPr>
              <a:t>TM</a:t>
            </a:r>
            <a:r>
              <a:rPr lang="en-US" sz="1400" dirty="0">
                <a:latin typeface="Arial" charset="0"/>
                <a:ea typeface="ＭＳ Ｐゴシック" charset="-128"/>
              </a:rPr>
              <a:t>, the repository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XML Metadata Interchange</a:t>
            </a:r>
          </a:p>
          <a:p>
            <a:pPr lvl="1">
              <a:lnSpc>
                <a:spcPct val="80000"/>
              </a:lnSpc>
            </a:pPr>
            <a:r>
              <a:rPr lang="en-US" sz="1400" dirty="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14</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4021272606"/>
      </p:ext>
    </p:extLst>
  </p:cSld>
  <p:clrMapOvr>
    <a:masterClrMapping/>
  </p:clrMapOvr>
  <p:transition advClick="0" advTm="31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p>
          <a:p>
            <a:pPr lvl="0" hangingPunct="0"/>
            <a:r>
              <a:rPr lang="en-US" dirty="0"/>
              <a:t>KDM Analytics, Inc.</a:t>
            </a:r>
          </a:p>
          <a:p>
            <a:pPr lvl="0" hangingPunct="0"/>
            <a:r>
              <a:rPr lang="en-US" dirty="0"/>
              <a:t>International Business Machines, Inc.</a:t>
            </a:r>
          </a:p>
          <a:p>
            <a:pPr lvl="0" hangingPunct="0"/>
            <a:r>
              <a:rPr lang="en-US" dirty="0"/>
              <a:t>RSA, The Security Division of EMC </a:t>
            </a:r>
          </a:p>
          <a:p>
            <a:pPr lvl="0" hangingPunct="0"/>
            <a:r>
              <a:rPr lang="en-US" dirty="0"/>
              <a:t>Lockheed Martin, Inc.</a:t>
            </a:r>
          </a:p>
          <a:p>
            <a:pPr lvl="0" hangingPunct="0"/>
            <a:r>
              <a:rPr lang="en-US" dirty="0"/>
              <a:t>Oracle Corporation</a:t>
            </a:r>
          </a:p>
          <a:p>
            <a:pPr lvl="0" hangingPunct="0"/>
            <a:r>
              <a:rPr lang="en-US" dirty="0"/>
              <a:t>Fujitsu</a:t>
            </a:r>
          </a:p>
          <a:p>
            <a:pPr lvl="0" hangingPunct="0"/>
            <a:endParaRPr lang="en-US" dirty="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a:t>Submitters and Contributors (Thus Far)</a:t>
            </a:r>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a:t>Information Sharing Environment (ise.gov)</a:t>
            </a:r>
          </a:p>
          <a:p>
            <a:pPr lvl="0" hangingPunct="0"/>
            <a:r>
              <a:rPr lang="en-US" dirty="0" err="1"/>
              <a:t>Demandware</a:t>
            </a:r>
            <a:endParaRPr lang="en-US" dirty="0"/>
          </a:p>
          <a:p>
            <a:pPr lvl="0" hangingPunct="0"/>
            <a:r>
              <a:rPr lang="en-US" dirty="0"/>
              <a:t>U.S. Air force</a:t>
            </a:r>
          </a:p>
          <a:p>
            <a:pPr lvl="0" hangingPunct="0"/>
            <a:r>
              <a:rPr lang="en-US" dirty="0"/>
              <a:t>U.S. Defense Security Services</a:t>
            </a:r>
          </a:p>
          <a:p>
            <a:pPr lvl="0" hangingPunct="0"/>
            <a:r>
              <a:rPr lang="en-US" dirty="0"/>
              <a:t>California Public Safety (http://www.Caloes.ca.gov)</a:t>
            </a:r>
          </a:p>
          <a:p>
            <a:pPr lvl="0" hangingPunct="0"/>
            <a:r>
              <a:rPr lang="en-US" dirty="0"/>
              <a:t>U.S. National Information Sharing Model PMO (https://www.niem.gov/)</a:t>
            </a:r>
          </a:p>
          <a:p>
            <a:pPr lvl="0" hangingPunct="0"/>
            <a:r>
              <a:rPr lang="en-US" dirty="0"/>
              <a:t>Duke Energy</a:t>
            </a:r>
          </a:p>
          <a:p>
            <a:pPr lvl="0" hangingPunct="0"/>
            <a:r>
              <a:rPr lang="en-US" dirty="0"/>
              <a:t>NSA/UCDMO</a:t>
            </a:r>
          </a:p>
          <a:p>
            <a:pPr lvl="0" hangingPunct="0"/>
            <a:r>
              <a:rPr lang="en-US" dirty="0"/>
              <a:t>NIST</a:t>
            </a:r>
          </a:p>
          <a:p>
            <a:pPr lvl="0" hangingPunct="0"/>
            <a:r>
              <a:rPr lang="en-US" dirty="0"/>
              <a:t>INCOSE</a:t>
            </a:r>
          </a:p>
          <a:p>
            <a:pPr lvl="0" hangingPunct="0"/>
            <a:r>
              <a:rPr lang="en-US" dirty="0"/>
              <a:t>Integrated Networking Technologies, Inc.</a:t>
            </a:r>
          </a:p>
          <a:p>
            <a:pPr lvl="0" hangingPunct="0"/>
            <a:r>
              <a:rPr lang="en-US" dirty="0" err="1"/>
              <a:t>Tibco</a:t>
            </a:r>
            <a:r>
              <a:rPr lang="en-US" dirty="0"/>
              <a:t> Software Inc.</a:t>
            </a:r>
          </a:p>
          <a:p>
            <a:pPr lvl="0" hangingPunct="0"/>
            <a:r>
              <a:rPr lang="en-US" dirty="0"/>
              <a:t>Hitachi</a:t>
            </a:r>
          </a:p>
          <a:p>
            <a:pPr lvl="0" hangingPunct="0"/>
            <a:r>
              <a:rPr lang="en-US" dirty="0"/>
              <a:t>NC4</a:t>
            </a:r>
          </a:p>
          <a:p>
            <a:pPr lvl="0" hangingPunct="0"/>
            <a:r>
              <a:rPr lang="en-US" dirty="0"/>
              <a:t>Others pending approval</a:t>
            </a:r>
          </a:p>
          <a:p>
            <a:pPr hangingPunct="0"/>
            <a:endParaRPr lang="en-US" dirty="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p>
        </p:txBody>
      </p:sp>
      <p:sp>
        <p:nvSpPr>
          <p:cNvPr id="9" name="Footer Placeholder 8"/>
          <p:cNvSpPr>
            <a:spLocks noGrp="1"/>
          </p:cNvSpPr>
          <p:nvPr>
            <p:ph type="ftr" sz="quarter" idx="16"/>
          </p:nvPr>
        </p:nvSpPr>
        <p:spPr/>
        <p:txBody>
          <a:bodyPr/>
          <a:lstStyle/>
          <a:p>
            <a:r>
              <a:rPr lang="en-US"/>
              <a:t>OMG Threat &amp; Risk for STIDS 2015</a:t>
            </a:r>
          </a:p>
        </p:txBody>
      </p:sp>
      <p:sp>
        <p:nvSpPr>
          <p:cNvPr id="10" name="Slide Number Placeholder 9"/>
          <p:cNvSpPr>
            <a:spLocks noGrp="1"/>
          </p:cNvSpPr>
          <p:nvPr>
            <p:ph type="sldNum" sz="quarter" idx="15"/>
          </p:nvPr>
        </p:nvSpPr>
        <p:spPr/>
        <p:txBody>
          <a:bodyPr/>
          <a:lstStyle/>
          <a:p>
            <a:fld id="{C5349D12-3EF0-44B0-8484-0F10BE0E01DA}" type="slidenum">
              <a:rPr lang="en-US" smtClean="0"/>
              <a:t>15</a:t>
            </a:fld>
            <a:endParaRPr lang="en-US"/>
          </a:p>
        </p:txBody>
      </p:sp>
      <p:sp>
        <p:nvSpPr>
          <p:cNvPr id="11" name="Date Placeholder 10"/>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68714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Summary Of OMG RFP Process</a:t>
            </a:r>
          </a:p>
        </p:txBody>
      </p:sp>
      <p:sp>
        <p:nvSpPr>
          <p:cNvPr id="7" name="Chevron 6"/>
          <p:cNvSpPr/>
          <p:nvPr/>
        </p:nvSpPr>
        <p:spPr>
          <a:xfrm>
            <a:off x="24247" y="1575954"/>
            <a:ext cx="22860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force identifies need</a:t>
            </a:r>
          </a:p>
        </p:txBody>
      </p:sp>
      <p:sp>
        <p:nvSpPr>
          <p:cNvPr id="8" name="Chevron 7"/>
          <p:cNvSpPr/>
          <p:nvPr/>
        </p:nvSpPr>
        <p:spPr>
          <a:xfrm>
            <a:off x="1905002" y="1575954"/>
            <a:ext cx="32766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 force proposes RFP to be issued, goes through OMG process</a:t>
            </a:r>
          </a:p>
        </p:txBody>
      </p:sp>
      <p:sp>
        <p:nvSpPr>
          <p:cNvPr id="9" name="Chevron 8"/>
          <p:cNvSpPr/>
          <p:nvPr/>
        </p:nvSpPr>
        <p:spPr>
          <a:xfrm>
            <a:off x="4733060" y="1575954"/>
            <a:ext cx="3200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Submission team(s) form to produce proposed specification(s)</a:t>
            </a:r>
          </a:p>
        </p:txBody>
      </p:sp>
      <p:sp>
        <p:nvSpPr>
          <p:cNvPr id="10" name="Chevron 9"/>
          <p:cNvSpPr/>
          <p:nvPr/>
        </p:nvSpPr>
        <p:spPr>
          <a:xfrm>
            <a:off x="1281547" y="2999508"/>
            <a:ext cx="353291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00"/>
                </a:solidFill>
              </a:rPr>
              <a:t>Two or more revision cycles propose specifications</a:t>
            </a:r>
          </a:p>
        </p:txBody>
      </p:sp>
      <p:sp>
        <p:nvSpPr>
          <p:cNvPr id="11" name="Chevron 10"/>
          <p:cNvSpPr/>
          <p:nvPr/>
        </p:nvSpPr>
        <p:spPr>
          <a:xfrm>
            <a:off x="4352060" y="2982190"/>
            <a:ext cx="3581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Through rigorous process, OMG adopts “Beta” specification</a:t>
            </a:r>
          </a:p>
        </p:txBody>
      </p:sp>
      <p:sp>
        <p:nvSpPr>
          <p:cNvPr id="12" name="Chevron 11"/>
          <p:cNvSpPr/>
          <p:nvPr/>
        </p:nvSpPr>
        <p:spPr>
          <a:xfrm>
            <a:off x="10391" y="4426527"/>
            <a:ext cx="35329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Finalization task force forms, works to resolve any implementation issues</a:t>
            </a:r>
          </a:p>
        </p:txBody>
      </p:sp>
      <p:sp>
        <p:nvSpPr>
          <p:cNvPr id="13" name="Chevron 12"/>
          <p:cNvSpPr/>
          <p:nvPr/>
        </p:nvSpPr>
        <p:spPr>
          <a:xfrm>
            <a:off x="3080905" y="4426527"/>
            <a:ext cx="33528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Issues are addressed, final adopted specification proposed.</a:t>
            </a:r>
          </a:p>
        </p:txBody>
      </p:sp>
      <p:sp>
        <p:nvSpPr>
          <p:cNvPr id="14" name="Chevron 13"/>
          <p:cNvSpPr/>
          <p:nvPr/>
        </p:nvSpPr>
        <p:spPr>
          <a:xfrm>
            <a:off x="5981702" y="4450773"/>
            <a:ext cx="31138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Adoption of final speciation through OMG process.</a:t>
            </a:r>
          </a:p>
        </p:txBody>
      </p:sp>
      <p:sp>
        <p:nvSpPr>
          <p:cNvPr id="16" name="Pentagon 15"/>
          <p:cNvSpPr/>
          <p:nvPr/>
        </p:nvSpPr>
        <p:spPr>
          <a:xfrm>
            <a:off x="152400" y="3172690"/>
            <a:ext cx="1219200" cy="838200"/>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a:t>
            </a:r>
          </a:p>
          <a:p>
            <a:pPr algn="ctr"/>
            <a:r>
              <a:rPr lang="en-US" dirty="0">
                <a:solidFill>
                  <a:schemeClr val="bg1"/>
                </a:solidFill>
              </a:rPr>
              <a:t>Are</a:t>
            </a:r>
          </a:p>
          <a:p>
            <a:pPr algn="ctr"/>
            <a:r>
              <a:rPr lang="en-US" dirty="0">
                <a:solidFill>
                  <a:schemeClr val="bg1"/>
                </a:solidFill>
              </a:rPr>
              <a:t>Here</a:t>
            </a:r>
          </a:p>
        </p:txBody>
      </p:sp>
      <p:sp>
        <p:nvSpPr>
          <p:cNvPr id="2" name="Footer Placeholder 1"/>
          <p:cNvSpPr>
            <a:spLocks noGrp="1"/>
          </p:cNvSpPr>
          <p:nvPr>
            <p:ph type="ftr" sz="quarter" idx="12"/>
          </p:nvPr>
        </p:nvSpPr>
        <p:spPr/>
        <p:txBody>
          <a:bodyPr/>
          <a:lstStyle/>
          <a:p>
            <a:r>
              <a:rPr lang="en-US"/>
              <a:t>OMG Threat &amp; Risk for STIDS 2015</a:t>
            </a:r>
          </a:p>
        </p:txBody>
      </p:sp>
      <p:sp>
        <p:nvSpPr>
          <p:cNvPr id="15" name="Slide Number Placeholder 14"/>
          <p:cNvSpPr>
            <a:spLocks noGrp="1"/>
          </p:cNvSpPr>
          <p:nvPr>
            <p:ph type="sldNum" sz="quarter" idx="11"/>
          </p:nvPr>
        </p:nvSpPr>
        <p:spPr/>
        <p:txBody>
          <a:bodyPr/>
          <a:lstStyle/>
          <a:p>
            <a:fld id="{C5349D12-3EF0-44B0-8484-0F10BE0E01DA}" type="slidenum">
              <a:rPr lang="en-US" smtClean="0"/>
              <a:t>16</a:t>
            </a:fld>
            <a:endParaRPr lang="en-US"/>
          </a:p>
        </p:txBody>
      </p:sp>
      <p:sp>
        <p:nvSpPr>
          <p:cNvPr id="17" name="Date Placeholder 16"/>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06638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Threat Modeling project kicked off in Dec 2013</a:t>
            </a:r>
          </a:p>
          <a:p>
            <a:r>
              <a:rPr lang="en-US" dirty="0"/>
              <a:t>Initial submission was made May 2015</a:t>
            </a:r>
          </a:p>
          <a:p>
            <a:r>
              <a:rPr lang="en-US" dirty="0"/>
              <a:t>Next (and probably final) revised submission May 5th</a:t>
            </a:r>
          </a:p>
          <a:p>
            <a:r>
              <a:rPr lang="en-US" dirty="0"/>
              <a:t>Full adoption by OMG Board of Directors: Mid to late 2017</a:t>
            </a:r>
          </a:p>
          <a:p>
            <a:r>
              <a:rPr lang="en-US" dirty="0"/>
              <a:t>Implementation efforts need not wait, draft specification can (and should) be implemented to validate the proposed standard.</a:t>
            </a:r>
          </a:p>
        </p:txBody>
      </p:sp>
      <p:sp>
        <p:nvSpPr>
          <p:cNvPr id="5" name="Footer Placeholder 4"/>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17</a:t>
            </a:fld>
            <a:endParaRPr lang="en-US"/>
          </a:p>
        </p:txBody>
      </p:sp>
      <p:sp>
        <p:nvSpPr>
          <p:cNvPr id="7" name="Date Placeholder 6"/>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39364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6133" y="5844477"/>
            <a:ext cx="8101231" cy="4455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Vendors &amp; Service Providers</a:t>
            </a:r>
          </a:p>
        </p:txBody>
      </p:sp>
      <p:pic>
        <p:nvPicPr>
          <p:cNvPr id="33" name="Picture 4" descr="C:\Users\Cory\AppData\Local\Microsoft\Windows\Temporary Internet Files\Content.IE5\ER8PH0AL\MP9002022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803" y="3830656"/>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327033" y="5048496"/>
            <a:ext cx="8534400" cy="838200"/>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352426" y="228600"/>
            <a:ext cx="7680960" cy="774792"/>
          </a:xfrm>
        </p:spPr>
        <p:txBody>
          <a:bodyPr>
            <a:normAutofit/>
          </a:bodyPr>
          <a:lstStyle/>
          <a:p>
            <a:r>
              <a:rPr lang="en-US" dirty="0"/>
              <a:t>Stakeholder roles in our community</a:t>
            </a:r>
          </a:p>
        </p:txBody>
      </p:sp>
      <p:pic>
        <p:nvPicPr>
          <p:cNvPr id="1026" name="Picture 2" descr="C:\Users\Cory\AppData\Local\Microsoft\Windows\Temporary Internet Files\Content.IE5\M23DN4D3\cyber_securit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296" y="1558344"/>
            <a:ext cx="1613959" cy="16139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ory\AppData\Local\Microsoft\Windows\Temporary Internet Files\Content.IE5\636D9IYS\Cyber_Securit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1" y="3576642"/>
            <a:ext cx="1748631" cy="13114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Cory\AppData\Local\Microsoft\Windows\Temporary Internet Files\Content.IE5\636D9IYS\thre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151" y="1784783"/>
            <a:ext cx="1030129"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Cory\AppData\Local\Microsoft\Windows\Temporary Internet Files\Content.IE5\B0O4UG11\MC90038406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394" y="3240197"/>
            <a:ext cx="1182707" cy="10654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Cory\AppData\Local\Microsoft\Windows\Temporary Internet Files\Content.IE5\WZDPHL4N\MP9004224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2554" y="1003392"/>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554" y="2455717"/>
            <a:ext cx="1054817" cy="959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C:\Users\Cory\AppData\Local\Microsoft\Windows\Temporary Internet Files\Content.IE5\8HTUHAU1\4808301740_f518be9399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901" y="3412900"/>
            <a:ext cx="1368542" cy="9301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ory\AppData\Local\Microsoft\Windows\Temporary Internet Files\Content.IE5\2E2TCEXO\nri1154-f1[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5698" y="1185645"/>
            <a:ext cx="1284214" cy="13805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Cory\AppData\Local\Microsoft\Windows\Temporary Internet Files\Content.IE5\WZDPHL4N\MP900409629[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7664" y="2064770"/>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SEhUTExQWFhUWGB8aGBgYGB0eIBwdIRgcIBwgIB4aIighHyAlHh8bIjIjJSkrMC4uHCIzODMsNygtLisBCgoKDg0OGhAQGzQkICYsNC8sLCw0OCwsLCwsLCwsLCwsLCw0LCwsNCwvNCwsLCwsLCwsLCwsLCwsLCwsLCwsLP/AABEIALcBEwMBIgACEQEDEQH/xAAcAAABBQEBAQAAAAAAAAAAAAAEAAIDBQYHAQj/xABBEAACAgAFAwIEBQIDBwMDBQABAgMRAAQSITEFE0EiUQYyYXEUI0KBkQehM1JiFRYkcsHR4YKx8FNj8TRDkqLC/8QAGAEAAwEBAAAAAAAAAAAAAAAAAAECAwT/xAAqEQACAgICAAUEAgMBAAAAAAAAAQIRITESQQMiUWHwE3GBoVKxMsHxkf/aAAwDAQACEQMRAD8A45nVbkyKwUgCjubWwa+2xJ38YkywJAJm0iuBZPzVVbff7YjzMsjCig9dOKH6VUqKPtQN/UYJihnpVCrQAA9S7WwYWb2OojY++NVsh6B44m1aBKo1Egm9tvJP1/64cZGRQEmJ1ABh7WorffxttVcYdls/NFIJABqhYt6gDRY0bvnfHssExFaAujSTuLNICDRO50b+n74EAlygsFZvFAmxvRsc7DYi/rxiNoAxJM1k7bjlvbngDz/bDznJEIUIqk0yijyy7EWTyD5xGcw4v0Ls/sdm3+v3+mL8hPmHQhmQAy0DfpJJ21b/AN968849lDaQe8Dp3TwaAG9+COAD7bYeO8kakxjSuoAnmtfq2ButW119LxGk7sAqxj1AqtA3XkD34wsVnYZsiXL0+hpKVfVqFkDYGwNt+P4w/wDCAC1lGq6I42ba7vf6j2wxC5YMEvuegADY0ACBXnj+cSrm5GDKqjYAtQ4VDf8AAOEuNFOx2YdwDctstjSPYNpJv3v96xF2ga1ynSOaGojbagSL9uRgjMZeY3qRRquzYH69RHOxsjbnHkvePzKnqq7KjgAC9xp2rY1iq9mTZF2iGC93YuYyQTQAIF/8u9/zhQxmUkPKfSQik78kgedl9zv9sePNMXN3qR2kI22axqP8gbYLigzMRJAUEuD8yn8xSaGx+YE/L/bEpW8Ibddg+VyuwPeChquibB1kLY28jVfiwcNzkbWCZNTbKfpe439v+uCEzU6KE0owqx8pI0s0nINggkkg+MCnNO+4UbMGNDzwP/xgxVdhmx+ZhLkkyq1ITZ2+U8Ae/ke+BDmnIILMQedzv98S592umCgjwpvk2bon+MSxdDzLDUuXmYHyInI/sMRJ5wVFYAWcnknHl4dLEykqwKsOQRRH3BwzEFE/4t6rW1WTyeTz/OJ3Hdk3kJGmyzCiKFkVfP774BwsVYqDZoyjMRICQwNgnexYP7efriYwawzma206pBXjagN/UbI28VgOfNM5JaiTVmgPlFDj6YtvwmYj1KYQNSaWJPgadrugw9O3O+NI0yHaRXvlAGKmRSA1EjcHYmx7+2PY4FLN+YQoXUTW542q6v8AfxjwZiQuzVvZZhXGxB2/fBEkE8Z3TTqBiI2raiyHfYjYkHfBS6QWyPqGWCsQZS5HnxV1zd39KxA8ZAk/MBpgCLPq+b1D3Arz/mGDMy2YcamAPc0qSCt7nUgIBtbqxYHGAjI76xVljqbb2sn7Dc4UqvCHG6yEfh6QES+pgA60QArHbe/VwCRW1DnD48pQoSiySaF1StQJ3G/JAr/3w945wEBi50gGrJ07gEXsa8bGsOTPyvREa/qFgHgtrYc1QvnwPOKSjeUS26IqJahKSrKSSbGwB2q+dvfzidYTe0x2VStkg0xG3O1XuBiBGk10FClUIqxQQ3e5PB1c35wUTOTvV0iVa2FStG13QobnFrPRDdHseVUn0ua0sfUOSORseDgrIpa2ZGDerTXjSoO5uxfArCWCZaJCi0OmiptWFkrub23xLkVlKhUCmyaFjVuNLEC+NqusWlkzbJ0QgCpPAPJ8i8LHqpPQpSRQoiiKrbcc7YWLokyLvWiwRSkb+bLEEfTcf3wYucSyRGQNQNWTRFbX9aP84kz+aFipdY/Mo1wpQBRvx5FeP3wP06YKN30jexV3dAffzzxjmTp1Z1POaIJ5PU5K0X3rfa2vzzgpM2ANJVwwGwBPPbCG/bi9vtxj2HMKCoaQ1SgkLfEuo880N9/th34galqTcRsNVeSzUL54I38XXjCX3D8AEr2VYKQAAPO5A338fbHs0wOugRqbUN7rnY+535xY5nMqTYk9NrsARuDudP28+cC52RT3QrWDLaiqser1fTxt9cElT2NO+gifqCGMgxsCVZV9RqmlD3ud6HpqqN3zgOCcKYyQ3pJJo1Y+ntg+LMDWhMwrerBIUGOqrxZ2offD4M6w06Jgvy6fVRX0qGrf03v/AM2+Kq3sm6WipSUAIKPpYsd/Hp49jsd/th2WmCsxIJBVhsa3KkA/YE/vizyuYUCSnQAyMT6a1Loatr3F/p8HfEnS80mlQZFU6kLWn6Ar6hdjUPl9Pnb2xKXuNv2B85n4XLaVdAXLgXqq69O7b8fNz9MR5rOxsW9LjUQTZutl23O/B3PvhkcwLQWw9K0fT8vrer99qN/X6YdmJrD6pAzGNbPzFiHG2r3C+fpWK5uti4qyKOe3lcRkhgxqz6bN2T9MGP1CM0e3JpEhfn9RN6bvivPOGx5r/LLppF1bEXUdFfrvth3fj/DKvd37bAx6P196xv59G+rx8uEnx0wavoDOaTUCA3kkE1uVraj/AHxcfBXRBOzyS61giW3ZOSQy0q7jc+d9hvzV1bP3GkVW1NIy6RW7m/7bnHVcx0+fJZYRHtvI5PcAqtTIr0dx+mOM2D+k+9YFbldlLRkM3lpUnjAzaqO80aINQVKdAuw2pi13/pu74H+MyssgkSRWTtF01WGpZmjIqyL1KWG423oY861mczGY5pAq6ZTLGfSfzG0SesAmjQQhSBscCTpmpgQsFBEEOkD1HVN3dgxLM5d72ugwGwwUreAsuchqlRI828Eq/liPUrM/5kXcVTKGV0RRzRIDGqOPR8G5bOQrNkphG7AkwTG6o1QcbjzQYG+bxW/7VzOXBDZdAUVWD0SFAiGXDWG0tdEe2st7UAIupzwBIdGlwgVSQwYo7rMoq69RIN1wRheXTDPRXdV6XNlpDFPG0bjej5B4II2YH3BIwHjs+Rzw6hlmg6lCqiIELKGQSJopHZQTqpWADUCp84538YfB0/T3/Mp4mP5cy/K21gH/ACtXKn9rG+IlGik7M5gzL5vbS9katV73e1+fNc4DwsKMmngGrCRMNTmj6g1b8XxfvgnN9QVjfrNyM51Mf1ACuT7fNyf2wD3Tp07Vd8Dmq5/6YkizrrIJQfWG1XQ5u+OP2xSk0LiTvmYzppW5TUL29Io1vyedxteBVcBid6N/3BrD4M2UFDbckHyDpI5waM1qjZS4rRekg/PqXcb7tV+r2vD3mxaxRJmOpoSCpkFyByL4pQNiTufriDpmcRAwbX6ldfSarUmkbeRfI8jEeVYflfJtJvqHi1+b3X/zgudR2z6o9OhjQ/z94iq51aaI8aaxSfYmloiGbQs9hqaMIDZsEaN6vcHSdr2v6YJXOoH103FVfj3u7v6Yr55Pzb9PK8AVwPA2wYZxU4td3BFDn1NuvsP+4xUZNWRKKaDI8/GAtK3oUgfW002d9t96GCOn5xE0k6tQBFDbYm7u7v6fTHnTs0AAe4g9a6xpAtO353GoXtp998V2UzFJILAsDY8n1DjGjdGfEuY+qooCgMQABeoi/wBgdsLAE84sbp8q8Af5R7eRxhYvk/Uz4FRmIfQ7BVFSlbB+h2r225xPHlvTG3bBLIDzdjuupJHjZa+lX5wyHKR+jV3PWo4FUxZh5B1AafHO/th2VyCMoYuw1aRshoFnZTvvYAW9ubrxjkpnZfRJk4gR6URjR2u9u4ATVe3nwN8M6pDSX21X1UpB5XTv/wAwv9X7YGyuVDPpJb5guyk8tR2548YfmcsgGpdYtNYBH/3CvNCxtzXO2Ku46FXm2WWSykbJqMS1R1EScVl9Sne6t9/qfTiCDLgqAIlOpVLG/lGkkmz8tnz+2AuwO6saswV9AJK0fUATsDvRO3vhwyoGu2b0uVIAO4AY8+DY4PvgTt6E1jZHn4wO2dIW4wdiTe5F78E1xg7NZMCMkRV85LauKcADnahtR3POIJ8pGEJUvYXWLG1awtcc2fm2G1cnEUEAOgGQgPeoUTRHG173hVTaHdqw6LKI8zp26HcQAB/lBaiLY73fJ4wyHKDVZi//AGTIEvawxANXdfS7w5+mIApE/q1RhvSdtcesEefT8pvzuNsAZcszM5kYOqlg1myR9eR98Gug/JZvkwrFezelS3JO41bbNuONudsQ5vLAJfar8sPqs7HWB5PHIrne/GB7I01M3yGTYnZt9uedufrh3VIgnpWVn9RDg3RYfqHuDfJ3xUpJrQkneyTLw7E9oNSArzuaF/8ANzwMT5rJgFvyhpDqBTbbsbW/PttxitKUTTn0oGHPJAsfTn+2JWyw2UyGjF3Bsfm0k6a++2rA5KqoKzs0PwH0cS5p2KEpl3V2IJ2pzpXbks2lR9L54Or+K+oO7amyzoEbU3zDfthE/SNN/NRuycRf0zZYci8rWNc1kjnShiP78PX1rEWZ+IcurRXOw7evhCR6ilEDRvVNdm7X08714VVd0ORkPijqKP6AkiPqDOGJpaijQAAmz8t2QDuBVDE+T69l1kjlKzXHJqChvmBSFT6tQKsDGx2BuwNqw+Lqcf43KO09iONVklZWYWNV7EWw3Av/ALYOy/Uj2dKZuNX7UIg9TKYiERZdLagIjd6v8+5xMH5rsJLBn811GLR24+4VGXEQJ2tvxImJK6jS8irO4B+1fnZw7qQGoJGps7+mNVbc3tYNewr7YtPiLMo4IR0YfiswRpTSdDdrSxsn0tRocij77XWV6kojirMRLpXLCUAaSUX8QXUjUO5VoGUfMSvtvC3V4H1YDnPiCOVZAkcvcZJUA1sRUmYMuokGzS+krVE+om8anof9Q4njfLz5YNEb9DMGVlKoAGtbtStgiqLeKxU9I6qqR5dRmY0YRw6qGkqi5mdpFJuiQChK/qDAVsTih+GsxGGmMuYMKuFBCpqLXPGTtVUqgtz488Fp6BosPjf4R/Dhczl1k/DS8LIpDxMeFawLUjdX80R4s5AoRyCMdA/3kTKNL2cw0rMkrm60M8kgpSFX1EKA+rUADxXGGy/1MzcUUcUUyOpjtw0Q9DlmsAsLNDSb33xMkloabMBhY6c7Q9UmmuCBlQhYWguKZxrAJq2WgoYjuR+wBHGK7qH9McwBqhDn/Q6mxtx3FuP93Mf0BwqwOzBYWC+pdMmy76J4nib2dSt/UXyPqNsCYkZ7iSLTvqvg1Xv4v6YiwsNOhFrmcnHtoD13QlnyKBv7/TD+ygo9tqLFBufDVfPP04xVCQ1Vmgb/AH98HJmHb1d31bA3tQJ5v++NYyV6IcX6kwgUdr0t6pGVt+QGUCvY0Tf7Y9yoQF9SlgCABZHLVuRvdYFEbdwRat1cqDewOqrB+pA3wTEGjBZZaf8AUPpqrng74qP2JkvcNgykZG4kuyNiPDEDx7YWKydmjZk1fKSNjtz4wsJyyJRJsxDNGAC6kKGQcGtBtgLHILmiPc0cNZZo6QOPSCKH6dFuRuOQWJBHk7HDeo5gk7whKLhtv1MBf0AHIXxeFNIZGtIK2ZiAP8y1YoClFWB98TgvIPlgwt1fSw3G5sld7BHkc74nky8pZ11q2lVBo7FSy0B9NRBxAgZV0mM2QaNeCN9vtvfjE0zup1tEFDqoG23p0n++nf7nAqWxijikaQMHBZFDh9/SqDncX6a9vGHZxZoy5dh/iHVuN2Kkk1zRBP8AOGDNKrn8qlKldLGyL8gkbHyDWPOpylme4hHZDaQCNIqq+3198J1tBnsNfLzsChdADQbYCiSCqEhbAujQ9Ni8CZWKW0plXTq0kkbb0f5O2JhnkHzQH1aWO4G43FenZD5G9++I8rIFDGSIldxtYptQI3qhXFe2L8reycpaJozmZFFV6GG21lo0ofU6E/tgdcrLHrqiDG2ogqRo1BW/vth8E+kEmJrDtRFgWwoqft/O+GTZpAWUI3yFfUaIJa7ofxWJdVY82QrHJqRQN2Wl4+U3/wCecG9QTMStTgMSwYkV6jJw1jm65G22BIJ9LRuVbSo0nfnm6P78YMTPojahG7INAGpiNlNkGtt/YHbCVVTY8+gOcvLudS7pV2PUq1sP/wCP9sO/OZVex/hhFFC9BYpsK97F84Yc1HVaG9IIXfkm92/nx7Y039N+iHOZuCNV06PzHd/lMccoc0K3YkhfajhviGTc5lY8llkygdDoAAJA9T9mZmPr4HdPnayvtjCtAWzEumKJ2qAMKVgB2wJzWkr816mUek7rjc/F2SR5DqiBQyInLC1YrfDC25o8b73jB/G8MaIBGmipZIubsRrHRPs1tRA24xq1xSYnnAs7kVGnVBELXNaOVuNMsrROKA176irm9ZsHi8VvS8nHJPkkMY0ygBx3CNZ7rqSTfpJoCh7fXFjF8O5csyVmeZWVtO+mN9OkgKRZF29gKaFHEGZ6JAIi6GdW7QnWwCFH5XpNKNW7n8wFRsNt8TJPLr5aEukGx9FiaUI2XCErliyGRhpLyAOPU1jUDVMbH0wxekIYA7ZPQTHOzkNIO2UiDR7O502d6ay3C4rJOkoepfhWlkKGYR9zQS5F0DpO9/Tx9cTxZOIoxkfMtpjSSUA1r1LagEqdOmx6m1A+K2wo5tUN47PP9nRjLrIYOEjbua29RaUhlO+n5dqABFXgnq/S0jhl05eNQiue7rYkSDONGEu9N9sfJVkeu8DT9IiQSeqdkjzDpprTaLGzLuVIDmqNrsN69gYenK+YMK93QUZ1XTbX2C6CgN96XUBuN6GJ4tK6HeQoZfTmswI4o2KA6E+dVJZBYDA6wAx+YbCz4xJmIID2/wApb70/cVH302giH+ldRKg7A746T8Pf07ymX6bLnppEkMmVLK7DUseqPlVrdtRrcH2xzKWfNQvLIyqHjMcch0rSGNl0KK25iA25AOGmn0Kn6hOVaGORBGdIpzI3ce6iU2V0MlGTSwAN/pxq+jfFwheQPMwWodBMsjUZF1EMJXkUaeCVHP8AbIZKfMu6yJBH22ieMKWKx9stUnrdww9b1qL2S1eaxDnxm8y8ncjoySktYCKrRLpK2xAVUVgPUdrG+Hi8IPyd8hz8U0ZSWiNILo7d1Da3XrDKRxuNt8ZH4s/pXBmFMmRUQzAAmKz23JFkLq3Q77fp+ijfGGPWs9BE1xRhVWpQSCWUMqKxUPq0hlADLSk7b4uPhj4wz1rI5GiQu5kNADQRrJA4A1AceQBhyjF4Em9nOM/kpIJGilRkkQ0ysKIP2wPj6B630zK9YRkm0x5mPSqTrzbKWQMKBZCBdEAjeq3GOJfEfw/PkZjDmE0typG6uvhlPkH+R5o7YxlFx2aJ2VePVaseYWJGFKzM7SBbptZAGw3v+MSPmtSEdsDYKWHtdj7HxeBIpCpsGj/3FH+2JYpAI3WzZK0PBq7xcZEtDs5MWdmI0ljekeLwse5mYM12x2G5+wwsU0vUS+xP1LNo4OkyEmQsNVVp0gD/ANVg/tWCY87FojGuQFQha1BFrJIaX/0stX51X4wLniuk0Y/8U/LzWlf30+31vBeekGr1dogiULVbLp9B2Hv8t784Fd3YsVQEMwoawzG9R22ILJVfzsfph/Uc0rKArMxJDEHavQFr6nbn2x7kwNKGl2J1E+TY0g46d8NfCnS/wEOcz8xQygq1kaSySMKXQNWqgLFm8OV1b7BVeDkubkDNYJOw3POygHEuXzPpdWZv8PSoHBPcDUfp8x+9Y6zmupfDCKyLFJKXGkuEkJW9tQMhFEc7DxjlXUMkcrmXicBjFIVN3TBW5/5WG/2OM7zZdYIs9mdZQgk6Y1XcAUVHArwPBxY5vqCONRkLEawFKgE6pS4Y7V5vc3e3GK+YqUYhV/xNiDvVHavbFmmXsxqY46JbQTS6h275r1AHcE3vti4t5oiVE8ueTuCTvA+pydrssbDVVb877jAJzijMZdxJ/h9vU4Xgq2592r384KXJfl+mFWY6SpHqJUoNVAfNRu/bAuUgUh/y9Q1OLvgBCRXtR3vzjSfJ0RDirHx5hQYm7orUljTZXS9sSv05+uPc9mFKEiYEEEBNNG++WuvHp3v61hZfJqSmmKywQEE82jW30s0fpiFMovcywMZqRAxF/N6nF/S64xD5UUqB0nC5guHIGskOB4s719R4xoPhr4m/BOJAwcPGI3jqjp0kNvWxBpgRd1vil6hAAARHpLRKx34JciwL2vYUcFdOyiOyjtAglA3qHHaJJsn02d7/AGwkmNtbL6T4rSZXbuvE4WSkIOlr0EAODdk3sV4Wr3wDmumnMyFDnFdIXEaszsw09uRi6gkgLUVaQeSo9sUMafk/4Yqidfm7G1+NvGNz/TvoPe6hmssjdkCFmGr1BfVGu4PPpkdb5pjvvgelZSdsosomZ7jxDNqFpH1tZDd4qyjgsNRcFl4u7vDZTnHSOMzIVzAkUAaRpEZAZLVbVT21IRTRobY3U3wIy5t0V4HH4aKQdxWRQEKRxDbU4NqLBu739sYvqXRs9l5VjkyqB8uHJrSQ2tibJDeo7+lRvQG2H7CcWmU+amnDxZ5pAZJXZ1YVYZGFkrVDeiBi0ihzKxi5oVCrGEBQMZNUOtUJ7Z1BUNVIaHA4xTOsrrl4OzTbmOkIaQOwo7/MLFAj64vAZ4lcyZNGMYSmsUuiERk0Ce4CuljRoEk7XsvD3kJXRMOmZtmps3FUmYIJaypzBDoQRoNAgMtkaa+mDvgHpUzH/aTxCVVmjRQUJJPdjDFQPSqqp02RW9DgkBHq0g1SfgVURMJaNCpGDPqKkWyU16PArcY6d/RTJE5PVMf+HRtUYatOtZNTODzQdVIvhlJ9rcl6CQd/WOePL9NXKRIFErLGoGyoiEOTXHKqP/V5xwrrPUkc5jTdyzB1N3Sgykht929ab78HfffpP9ZevK+d7SzRVHlZVorq3kQGgQdmYaa9q3sHGC+EZhoaPVEGM8TL3Fs7RZjzY9OooN9tTIdq3lOlVlMi6f1TLjLiGTvjUhVyu4F5iOQ0pcA2iAePVR3oHDT1mJjMW7w7zTGw113GjIsahr2VgbO+x3qsXMGfVp/zny+vuZUSO9G2UOzkkHcBgFc3Xy/TFJ1p6nyxZ4mkVE7rCnGruMfWVJVyF03W1UMPKQtk/WOtQSRyCPva3VUAc7BVkLAlu4SxIr0laBuieSH0/qcSRdt0c6kdWYNxqeNgVU7cJRuvmvwMWWfzv5EoE0RjKMuhQPVJ+MLghC9g9vfuaa0ejnfAfUeoh3zrCRSJStUpGv8AMB9P+UCiaxT/AMrv5sS1okj+JAGkdYaLzrICH+RQkiqgtT/m1XwSg9PtvOg9dj6tE2RzsDhEA7c1FmiJXZi4UAE+dgCK2xzdc2oyDw9z1NmUft6fCxONWr7sBWL/ADHVYTmDOM0SI5naypDuGVEDKNPlV31Efzgg+WJPASxlIoPiv4bm6fmGgmH1Rxw6+GH8VXggjFNjt2Yly3V8p+HeVHmQlo5hqAVjwPUqnS3DbVwRwMcYz2TeGR4pVKOjFWU8gjGU48WWnZBgnIyqCdShrBq/DUa4538YFx6MSnTsGrLuTKLe6AGhY1VvQvbxv48YWKUm8LHSvHj/ABXz8GL8KX8vn/pPNGAvBDB2BN7UAKFe4N/zi1yvS0IjJWRu4EG21FzJZHvWjYHnf2xW5jL1ppw1prP0J5X/AJsF5ZJAAFmrUqgDUfOohfpW/wBr+uMorOjR62RQ5RdIZg++kbD/ADFwT/8A12HnfGq6VKMx0rOZIBtWXcZuG/IWkn+wCsGr3v64x0MrhSQ9DZav3s8ew33+uL34W6ocrnVllYPHG3bmHIaJ7R62tvSSf2GG2nHQd7MxjS/Eyd7L5XOiiWT8PN79yEAKT/zQmM/cNiv+Kukfg83Nlr1CNyFb/Mp3Q/upB/fB/wALETQZvJn5nj70PJ/NhDMQB7tEZR99PPGMSzOxiyAeLxZZzIJGv69VFrKkChKY6oj6Xqur9POK+FLI3C/U8e/jB7SzPcJYHYsb08C5CNVXV22m6vxeNI60S9j8plQ0rRh3VVkIB07hfVZocHYCvr9MRnKoGb1OE0BqrcgsAB7ebvg1glcnPE5kLAHV6jf6iAaPvYf7bnDpBOzq2lGLARaNq4tVI2A4BH2xrx8ujO87BmyaKXHcb0/NQ+b2A+v3w7MdMVEd1lBaMKwFEXblQB7EVqxHBm5ZLAVXJ+bbdrIAvffcjjBmbOakuNl9THS1EWxDE6TvuQ17c4Hxa8qBck8sBbKqSSXNigbG5Jrj6b+cenKKDp7jfOqsdJqje4G3FcHEkckx3CiiASTte/pO55sbYi/Eysdh6kIdjW9g0C180T/fCfHpDV+osllg6HU5A1hQoBq2Deo+KGn7740fwR1xum5nvxFXLI8Th7rYLJtXuVA3+v3xR5NJ1BVNJDMGrUD6xqC1v84tqH1xHHnJtSldjTMK82pVmP10g4VJLKyFu8M6In9QzJmu46Q6WiEOhnYKRYcAuSSDdes7CqOxsalviwS2Jsksn4gq2qKXUHKNpQxMoIDKy16WJv2xw8ZmR19KikILEDzsqk2fsNqxadA6tLBJCkhk7Ubh6ViSilxqK0a53r39ibxD9jZT6kavqPwpmO5FPl8pmVSMugRdbELqc0hI1WupgbO9e+MxJ1CGNGj1T6o0kiVSum9cYUlhq9FEbrvY2x1vP/HOSQygyT3IkkVImqg0kpV7sca607MKI8Y5T8SyPnP+J5uNSNRAdhFEkTvQ2FmPUQTtYAvk2rppES43YOM2mZeONDMZWCRRqaIZ2y8UJsl/SNS7bG1IBqqx9I/C+UVctNEQGCyzLXAFG6A/Qtk6RZ9JXc44r8JZw5bMo0pI7EmWjlVUAa7lRRasQwCsHP8AmKjyN7r45kkyJlgyc7rJnH15gMR6WKAkR6VtSwYFm52FVRwm5NUJJWZr+o2SQZ7qLvHQV4lQq1lfSoHpv9Sqd24+uK6DKQuYIRC4UyZVX0uA0neiLPZY1er5aoVzR3wN1XoCRCUHOB5BbUotX0hS1sW5tiBsbo8YDzEMi61/E6hlgrx0716mQfl38tFgTwdv4Ka2gu+y0TpkKw6jlyxSESly5Gos0gAYCStFAVoAbbnEOU6UhkkJy7sFMAEerYNLpsX3A+/q07nxqPnAOWnmXLpKubZAk2hIxI4KWllwAdhyNhfP7nS9MMMrj8Ywm7joWTgqspRmZ9YIJrUBRseRil5qSQnjLZ5D02MB2XLO/bafZnBB0tCFDBGBOnub6eSQbIsBnxB0tIo5mWEppzIjBL3Q7RYpQNHfe/2v3BZO1JEIsw2lwG1C1ZNTaTYVjR9IJptxWJun9JWaQxtOR+foPpJsU5L81fprzzziMvFD1my9zPSlDwI2UUKJ8vEtkr3Q8f5mp1I1W1HUPl4xWfD+UV4kIhWSQyT6bJJbRldSLooghXpgK9ROk2MDdR6fHo1JNIyrAsqIwsjVKEZCboV81gb2BisjgQwtJqOsSKumttJViTd82oFV++C/YZr+k5h4M6e2irJ+HRjGv/1DGhakAADgliUql39sXX9QOjpm8uucjZTmY1qZQd2UDk+7pv8AdR9AMYyXosInzUXcciIDttoI1XNGlstEjZya2s+eAdH0XqMUalYw66XZfW2qwukA/KtE3xW1Y1S5RpmbdOznWFi7+J+k9lllVahm1GPjlTTqPoCRX0I+uKTHM1To2TFhYWFhAWM8UtqpUAkFRxVC7F8WPJ8YJXPSWi9lCUVVX0+QHKsTdE0xPsQAfGIZs6hZa7gUa73sjXfAutr9xq84fH1JQWrVpJFe9CJk/wD9ce22N1V7M3daA2DIpVk2sAkjg7kb/UH9xh8sMtm4yDIQa019RQ+o3+2Cs51BGDgFjfZ0k0P8OPSx24+n0wRmuro2li8jMXRmutgsQT9ztt4rCx6hn0LT4rX8V0/J5/8AWn/Bz/VkXVC31uPYn/TjK9MzrQTRzJ80bq4+6kH+Mav4FlGYjzPTiCTmYS0I/wDvxAvFR/1DWv7gYxZxnKrwWi7+LelrBm5Ej/wnqWEgbGKRQ6V70p0n6g4ClJDlzH6aqq2FpQ399wcXOdJzPToZat8m/wCHc2Se3IWeEn2Abupf1UYp45vQwLbBaUeSWo/2rn7YqOhMLbqCMN8uaBBcqa3pQP00oNcb8nfDznVYK3aYtrDVfJXbStDgrZ+hGCJOooyuxm9REoIKD1a40C1t5IIJ8UD5xDks0KU61sRhVFkURfkcXdasdEZNvjf9GLSWaKrK5gI4YrxWwJHBB5G4OLRurQ9xXCSbOZKLHcksdN6rAFgahuausD9SmYu0a6WuQMpVTZYqBsPr7VzgDN5aRGIkR0byGUg/3GMXJxbSNElJWyeHNoF0kNwu4J5DMeLqjY+1fXEeWzIUuSpOoUN6o6gd/fYH+cQSxMppgVNXRBGx4O+GYjky+KLfL56JGUhZCFYON9JJ32sHYb8jfAeXzCqVLKSFVgd6skNR+lWP4w2PNuK3vTdWLqxR/t/GJVz7nSAAdJBUabqlrb6eSPffFudk8SPJZhUDg6vUFqjXDqTfvsD+9YIjzUaNsXIC8j0knWGrnYf9d8VxGLrJdDC5pIM24gW/zSeUGnVW+2sigB4LC8QpNYQ3FBkMQzDM0b6QkndZn1ba5PSDoVm1WQNVVibOZKWNkyYhE0qxsEbLnuB1kJskKpLEWa3BBG+FD1bLRwtFBlSJpZRpZn1FUAXSoYVvrGojSAb8AAY6l8T9Si+H8guXgps/NHTSAWy2SWkJ8KHLBFO1m96OL+o6EoIx+QyckOaifMxSADNrIMojqzM5GmDVb+n1qR6xwWHmjWfF3Us51BzN2o4UlJbSJFsAoq6pGYghSsYFkKDpxUdP61GrZdu1I7pJG0lN8wjfV6a3DEE2SdvGJG69l3Uh1lQyIEYr6tAHcrTbjVeoWDpqjzilw7YvN6E0s2czBnjOWjMuoqXrSVMhB0L6gjF9B0iix30+MVq/iMw0jBFHdjUNZVBpVkC6S5AstGBXJ3oYN6f8QwLJI7ievxCTJpdiW0BwEa5AVJ1A9y2IogXeAukdThRNEvdHyG0N2UkdqrWoAIYercqQSBvibi3lhlaQKxmWBIjH6JJS6Wu7MvoIHmr2r3xdZ3O5syO8kMRkJklLXwO6ZJV9L6a1kgj5hwCMVUnVQVywVWuF3cguaJaQMK322ABI3wRmupozjspI4CzWWsE90ML0qzUE1Xz6q3wRaTtMbV7QyaCecxzaUiQRgxm6RUR9Hks3+Jt6rJJ9qxP0nKZzvSGKlkWajekapakpRtVkdzbYf2wPlsxcaRPBKwMbC0Y2w7qvqUFSKFV55vDsp1mIPJI8Nlpe6iqaAPq9JsXpGrx7YFWxZFmWzUzIKUCeCkVdKr2o2JoX8vqjJrkn71iuaCRYFex2pZGAFjd41W7HIoSj72cHZYys2X7WWZmhjorpZ9f5kjFiK2FNX7XgVYZHiSNYGJEkh1KhLN6Y7U0P0aQa8dw++JZSDkizEjNO86oZUEjSFjv+dpUHtgkN3IwarbSDtiwlyk7PqmmhBQKXUKF0q6mUNSKqsxA3qydgT7VnTJ7/ACjlmkKppIjFPaytJqJ0MeCVIobAbisGS9QYBWbJlRKsak0VVwsbRro9OxYWSQW1EE42hwSz/siXId1SNWQIsmsOutbXSQwZgARZAJAPBOzD7DK4u55ZZdTiMqmXVUIANRjUQoYtveonncm/bFTmx6iRwd/55/veMvFy7KhjBDhYWFjIssOozhrAKkdxyKWtjp3+xrjxg6OVdCnVF8qB1ogldL3e9HfTdb3WGnIKGlqMlRKY1JaytBj4Is7c7jEp6SoMWqKQCRYz8yn5o2JYb+SLAPAvG6u7MsNUNyqpbCTtn8p6uv8AMCKr9VXWG/EaBWTZdmetIq01DRtQ2rgnc4rkgUsoAYgpqI2vYEmq8bYfmMsgVmGoEGOhW1OhY2fcECvcXhyk2ngFGmsmj6bnOxKJYljDI7EMG2DB1Me9bewHBBN4H/qX05Ys60kf+FmlXMx/QSWSP2cOv7YBzHTVWKxrNiRqKEVocLzW/O58cYus4n4npA5MnT5FskV+RmACPvpmsD6OMLxXYeGqAfgGcNM+Uc1HnYzDZ4WSw0DV9JQg+zHFDR1hGXcMAVO24NUfb2xBDKUYMpplIII8EGwcaP46USTJnEACZyMTUOFksrOv7Shj9mGMUzSiFcoLK9kUO4b92DMAL80ABX/fBvRej5eV5ZMw/bWJI2/DoR3JSwoiOztR9R2YgeMUUDR6VuVxRPpH6Tt6h4rn67YbBTEnW/dJOmgSSfG/NtwMbSaaSIiqlbO9/BbRifMJ07L5VYo0RY5rtnkZUYjuEMz+nucbXXvixznxK0K5hbjZ1fMCNe9rulRoxTc1biqr01is+HPgePL5KPL5tpJW9czxpIVUFUS11BlPpUqNjVsfa8XPwb0zIPreHIxqIq0u5DsTRPLk0QPJPB5xjdM6UvLZWfFXxrlJBLF3cvKPytIYCQG5H7o3UggLp+12MYf4i6R0qWQmGOUDuSD/AIYtWgAdo1KrKdTah6SoA3x2LOfEBQkfhWYghLGnTrYAqoPLWCDYFbjGA+I/imd83MJ4tGVy6lCLoGQlfO4LagADXGoecOKbYm0lo59n/gekZohmCVNaJY9BO4Gz0YydxsXBPgY13RPhbJ5bps0sspfMhNZRWZVBKalTWmky0FYkI1bN7asCN1mSYoriRFlaV7UMp20EUdtq1gb7kAWN8V/VpEfIQ6e7oUxg7AFkjSRH21GmIY0LI9R3xovDRk3Zms90SWSR1SERuNIEKyaySUDUgLM7HSQSLaia2O2N58J/0rzOZZp+qySIuoeksGkk2FktZ0rW3k7eKvHVsrB06XKIkYg7Uy/lq1WwO1+o6iSPN3jEf1F+L3h1ZHJyCJYoqZlb1giQLQb9J0Anbf1XYrEpcnSFlbPPj34O6WkCxJPDlsytNE7BVPP6+0gKqf8AMRtzvvis/qP0yZsrHmswyO80Uayds2DoDNdjYcg7Eiy29UMZbqGYjl/EINDOIYWMuuyXIjLab3JNtqPI3/dfBuVGjW6iVAHGnUxLW8KAaQQKGth4A16j8uNIwp4YnL1KjoeYBiESZlYn0yUWITRqlgupDW5RWO3sR+rD36qjZmFxJFQzsspYx0AjvHRYGjpIBIF2PcYM6l0KONZimUcmIR6AWJDB40LFtD2TbbaaA2vzikTpsffzkfbeog+gBhaETIoLGwDQJHncg4coyivnzolNMN67mwcvEO7Ey1l+2i0dGmAib0hiUPcPq1KO4fUNhgmXNyGQ3mYr7mq+6hHY1MdIp6rj8kb8bbY9zHSouVyjaTmTB8zbIG+a+4fzK2J/w/pjO9SyqrBlnVSC6vqJIIYrKwBAB2pdIogcXinKXh5JSU8GozedBjkVc3ErSEGEra6E0x2LUkxD01oI3rFf0/qKCedhmBGpzKS6tBGtFaS6AU70w9BoG9+MFZTpSERlMtqDRQ9zltKlHLvvejUQvq2rcCrxH8PdIDrGwgDllj1D5vS2YlV3rfTSpWr9NX5wnKTpv58saSyepnV4XNqpZi4PqGlLT0E1sxo+gbfXfFN1HPK6QjWWCSSErprSrOrCvBv1GvH748hgiEuYQhSq6u3qeqqVeGBAYlbG+294sphEAJB2NDTQ9sFUBCaZDIrBfCEqjMwtqUjbEylKaz8yNJRY/PdUglGYjE8ipPM0il02QBiVDKgPIO2nYeww2Hq8TRshnkTW+ZrUPSqyCAoW0KT6ir6gt1QoCyTU5oJ+HsdvUMw/BGvSUWvrosGvqT74NyUMZbKemI6oJdYLAWQ04UvY9LABa5ulPnEubeBqKWTx87HJPKTMUVmRld1Pq0bHZEJs8jYD3wT1bqsTWyTyNrky7adIDKsMJT1EIo1C6XSSKu7ODMvkXMDMmXiLMi/hjSMzGkEmlWQ939ZN/KRsdsU2bijXPTqqxFA0oUBtSABWrSxq68bc1jR8lS+dkqnbGf7STt5wXIWndShuhpEhZtYB3Py0KO98YrppVMaALTKW1Nd6ga0ivFU33vGm6Nl17MBUQ910zIQ2NRcaQl2NmFnTZ/jzXdfk1SFXdC6wIHK73IqiwW3t7sFga2xk1aLujP4WPTjzGRYdMhjXaW9TMrKpP6SOfcG9vscF/hmWPV+IADBVoMb3QsFIv5VrT9CRgLOdSklAVzYDu/A+ZyNZ296GCukdBmzFFVIjJruMDp5ANe5FjYceaxonnBNYyAByrAoxJHBGC5MvJpJdiAzbr/qUbWOBQO3teNMPhdoTt8wVjqtTw2huD99j/fnEM3QJXUEsNuAWXi9Pk7mxxzi14bohzK89HkZgvfLXqB3ND0ht9RHzHnF58BxLFmu1NKDDmU/DSr/pkGlSDdeiTRR9rIwLH8PuW9R8nijdAn61dVv74hTpIVtwxFKQBsdyPI8i9vfFfTXoTzZns30uSOd8uVJlRzGVH+ZSQf8A2x1XPf0/VOl5aDMZmKKbutPrkvTGjxjXHfk2qtvW6t43xb53p80OeymdWH/is3FTowXeRIqlHqICF0Ct7/MPJxRdX+DuoSBy0d6G06TNGdAdtQQW+xJZSSau18AYiPhqtlym7wjJL8PZAA6uoSAiqAygYsSdgoE9k+caT4V+HY8sW6jk5TnI8ssodnhESIRFubaQliFawAMBR/07zjix2xKGCvH3Y9UZdqXVT1RWiKNktQB5wTH8A5qpogwjU6FMffjpgHKo0gDUbkU0K2II5F4XEpSo2s/XZZ1gm/Cu8ciMzvGHGoSQqkhUEWoUKRvd0TsDgbI/FfZWLLnKuhmc9lEqNAjQupppWAd9T6rY+onm6xD0H4ZzGWngZM0hMMQuprVoQshS1MhGltTGuFAsVjSHoXUsxl5IJ5MpKHa6ZWDBDtYKuQoIBK1VHcHbCcS14mKogzudeQuI4pG/DzZeWQBhaBIyrIRf+INBYgXsQbOOb/1Qb82eXRmEXMEBdaUh/MZ92vmuFrzdnHT5PhHOM0jlMvckgkP5sp9YUoD6gQDpJFgcY9Hwr1BYtHdQjwlx6Pl0gEGA7V49gBgTJk7OZdO6xGT3FnahmhMQymyJVYBCAoDMHUEgWvqsHFr17NhNcbvC0QWUsxZS3qcGEgklia2AH2OLv/cTqmsMU6e4BBNhQSA+qgViGneyCBsTeKP4s+BWjVHzC6RoZVCyK1yA6zTMVu4w9AqNx7Y6YSvFmWsjslleyvaOWR4j2u0RZvVHl+6xIALAu7eok6TqHAxm+sZJZZJC0UqkrmTats5iy6SoxtjfzHUFpa00ORiyz3R0oRsjKixOSqsCy6WoLqfb5dJO5FgrY2OM/nuhSxzRQvmHBPdjVmDjSi2AACfldTuvgMQRscVKPlqhKVvZD0jpkBjQus2vtSzl0arWMuugDQ1A6f8AEN1ZsUMSR9IjidpBNOiqwvSpV9DZZpa1UPVto3ABHqquATnMxloYtM1K+smOhaEEqysGHDA3pOxDbg4uounZ5W1d6F+4zNpamVwoELGitaAsmkLttwNsZRppJIp2tsg6Z065X/4yaJInijiYatQ74NGgw0qoHqrnxgRvhuMuirmd2MiOWSvUkIk2pt1YkLZog71gtJM5B3MwssDa9MtAciMKY5EUqANGsUDR52NYjyuZzk/bnDxRqvdbuGqsJHHIzqAxsq0a/L5uq3wpJLDX/ATfTKiWSXtRy/iJCZtUTDU2wTRsTfqUhwawXmOhxWQsr0BOBaWS0K6vFUr/ALkVviObpOYRFQsg7clhLAKF2VNZJFaSyKNztXA3w/P9SzKZl45SkUo7sMvpAW5LWZmoHcgm2AvYVjNqsSQ1nTJZumQRCQ9yfTGWjlCjTrKsgsWKCnVelrO31xHk+jqDKjNKZgXWJFuPWqLIWa2Vr3XT29iS1Xg2DqEkifmuWEpUVHGgBaR3Uu/5Z1v+WCNrPggjAeS6RGRDIzTXKqm1QinbMSR3qo2AFB23Y2LBGLcVSpCt2yZujxLI69lz22TYuD82VeQqdJH6kvberGx5reoZePtyOsbK2qEj1AqoeFmYbktuwBWydgbo8v6FkjO5/wCIMTd2Pc6uWk0lyQdil377nEeey4Ks4zBcOiy0/wAzHuGP1AEjUvqO5J0n6mo60V3sul6Fl2MCFJkYtl1cqQS3fy3cujYBD0FA5Xmjit6d0qJ8uJmEpIM2oKNiI1hK01Gv8Q6ua9PviDMtKJIYTmdSr2zG4dtKalVgR5XTYBoWCCMG5bJyxUq5lAUMraT6lC2UkaiCpLdoemiSAmCKt0kDdbZCelRLLKrd0orIoA9J/M4JJRuPagW8Vhi9IjJywuS5Znic6D+l1A0CrJphY3IPji5I2zCZsKsyNJPoIdgrKdYUoSHUhSAR4teBWG9OgzEyxsJQEieSQFzfbKhHkcgAk/p9ySOMH4DPqMzPTY1gLDu9xVRmYg6fWxAWtG2wvUWo+Bg2fpcUeXNxOX/DRz93jSXlVQK1UY9JqwuosRwMC9WTNJG8crLoidIzQWzas0YJA1FaBIDHbittghnJngZDO3bTTUZc0bO1DihX7bYbq8IF9wTNZZkamFGlarHDKGH9iMLFhP0k+kmZGtEa9XGpFbTv5W9J+ox5ifpsfJGn6R8LwBBLKSz7DtrTKGFWWbgg77DYVyb2v5bIDBoQF2VV7fyr6jQVwp9QO25/k4oJsruNSqbU2XYgWCx+ZdIHjbjE0TRVbLGAK31tuNJHg0QGI5OOmMVHRg5NhsrMxYahXqUAMgJHPGu9yfF8H228GbFi2Gy/5QCKY7EXvvZ4B3GKeXOxq1F41quBdHe/J2v3P84EzHVNmHeH2A5Pvft/8rFYJyXL9R0nZrJvVdDfngHf+f5xd/CHWUTMdwxLLJsE1vpCUtg1p3Njb28b74wsfUQoIs0wI1bVyDtf298bP+nXw+vUO5qLqgcgspHpJUEXakeomv2xM2qHFPkdEy8ryGPMTOR3JdMYsaU0qwLjVY5JT/1E7msafPQqY27tOo02rIhDHam3Xcj38Vipj6P+bldz24YjYIFa10hb+pZr+ujGT6vmJ5sxk8vPaCVI3cAKpVm1AimvjbY4wSRtZb5fJSGaUrIIlLIA69umqRNhZshRtvtt+2EmRmLf/q3o9uyBEQfzyDuTvt6t/B3vjFQnwfcTSapdQEIUaUN6xGXPG+ks3Boad/ODIPg5FzZX1uiSAMDpGtOwXNVW+sAUP5xparZFOz2foOcKUM1OrdlCD6KBBYldSm7C0Njve5I4Ly3wpnuyt9SkBAbUC225UgFgbsAE8/2JwzIfCmXzMcbKsiApHsKIJIUPqDCwwbVf0GDF+HTmYUBzMlUwoKm5AoFqUazSj5qI/nE8x8AT/drNBo2PV5KEj36l4ZqFA7Ek7UbAvasOzfwlmhEpPVpRpKWxYAeBd2OD7k353xFmPhKIZdpO6zUncQMq/wD0g+4rm7G398AdW+HI1SVXzEnbjLl0RRRKJG61qNXT3v7H74pSt7/QnGlr9lyOiSmx/tqQEHSRri2ayPFbn2553OMt8dfD5kho9UfMAlyELKwuNJGYkIaG6lONi1H2xYv8JRRSqBmCxEkStrjGkiRzp00bsVX3P7YqetZQ5eNn1KWZpsuwC0VDKx1eKLKxHFYvHr+iVfp+zHTyZqBgJJdbBIxZGpghVqUHcGhYYFfO94Gn6lJqDmy+qVmOoNTvl6bZxW4VSfNbDesXXxJGySrRMmqAMCLDENF6Re9ED0k1vinzhR50BjVdUrqWBG7aBH6RR2B3r1bk7+2iriibfIGyub7mWhjkCFYRIqBlBtmYkMDRJALrqW6pFrnF1H1lA2lctA7Kaj39JEkauRdAH1pQYkUG8jfGbcQpDE5aTUe4ppRV7EMCWvbUuxAvTzzg2Hp8ThanZO4dI1DYBIUQ39zJsB+kH6YFVJDd5C0aOVmiXLjUvajA7oNQuqa2OlbZl0j1jZdRtfeDJzfho1jbJrIsrSaVss7xyxRbodJ+RowQ1HlhWAlWJVLCZyGMbAaV3WJRYO5IayNI42N4jMOrLNJE0ncErEngaFiS9/8ANbHYHgcYjxNZ30VBilzpzQoQKhlbtLKTUYHcElfKBr3UFr+WvSLwLmkOcaXMsYo2cswjVSASqa2ob6Rp4s7nbE3TMvLJH343XuxPqUWA5It7UH5uCdP+k/TEWTmkhR4jAHYoHVjdoJY1UNSmiGR1oHgsPtjCTlJpyNFS0G5HI5tVHblSigCA01gRfiKW1OllVyb2olgDhuTbNQvHGkkbARuF1AMsaxu7uakW1KN3Gur3NXeGJ1BoyIpMqpcD8sAVv2FiJYUdYpdVCqazeI2zf5it+GYR08ZXcktJq1FSFA1Lq9Io1pF3gSVBeSTp8OdysjCKlOtCTaUSo78bW9UtLrs0KG/tgfq0s9OWjRECpDSUUUMe8gRra9RUtqBOxO9EDBEnVV7sjtBIsZdF2JBVVheIg+NZDBq9wRwcB5/OoUkRVkpjCULsfljjdCSoOkkkgjnSLAOJxQ8s9zcOYLxTNFZ0xBQBdhIlEYZVNjVGgbeiwthtvg3LdQlc6zlO4ZTILVXpkLMZAlWLBkI1b6fT+8sfXcuBFvOTcRkUHZe1lzF6SWOrUdxYGkekbYhyefhOUEBmKMY5FOpSUUmaF1FqpaiEPvRrizgT46YNXtAplllzIkiypJh0flBGYBYwqgOALN6fUTVknjHnS+pLFGEfLh1cSerhiHCL6SVItSho0fmbBzdShkzEz91kRpo5FLqCWCFr+VGp99rpebwMOpoWyxMhpI5NXpFqzSTELsu4IKHzWs8cB0t38sTb9APqPU+73KiRBJIrjSPlCqy6R99Vn6gYhyscpTtpEW7rDSQpJJS7Ckc/MCRv4xPnMyrZXLp3CzI0tpR9AJQijwdR1Ghx++Dsh1GPsRQtK6kfieR6E7scarWlWajpbUAD4qtzie9lVgD6hmMw7+pCpVUTSEIoIioNj5pRf1vHmNDlOp5UIobMOCo00BQobCvyG2IAPN+9cYWOteHCv8/6MfqS/j/ZL/v3mdgI4NKh4RcQNg2STv8ANvzxj3L/AB/mwqARwHSDX/DqdlSQb1zsT/APjGNVmUMA+xUE0ebrb7/9sTSJJZ/MBNeDz6NRr29Jr+Rjn5YNKNLkPjfMx6EURVGe8LhBJPb3Br9B/wDN4IPx3mozGfyD22MouAbmQgMpG2w5HH34rGZYPalSLJ0CyPIqjfijW+2JZ5ZXHqo+rTe134F+39sJTwwado1WS+NszlQ2jsOGAJV4Qa0SkDyKJ5P/AHGNp8GfFmZzMUkjmD8p409MQGolWbW2+7DQKO1b45DLmJW1RtuRqvjgMXYbbVqtsdB/pYJplzMQUMSYnNc+lZBvvtt4+2JlLFoqK9Tq7/D0uYiMck0NuqklEILkBD3Na0dW4H1BO2+wGZ6IYEMn5EoREGtwWdlZjW72eTzYNAUdsG9H6/mWy6z/AIVXCitQatgFDUu5PyjjjEWdbMypIi5MopEcfNldDWPAvnnxjVN0TxRJ0zp88kaOogVChRd2XSL0gDQfSbOzLvsLOwwGfhGaQxFhXasAnMz1sdO/rNFvdaJ8+2Cuk9QkiUZVsq7MlsdJ9XzhlPFVYrnfEvT+vlvS2VmILO9oCT/ih6qhsCKOC5BSKjpXTJbaOOMkwv6vzpVNl9gSJBqA8DgUDzgrNdNkh7jmKegA2pc9mSovbju+rfx4xH0rroimmlaJyJXBUDxUlkb8n/qK84n6r12PRJCFlFxKg1ijessSRe2xw7YUgB+mVqyzpmu4ygKozuYIFoB8pkKkeaO3jjCyfQ9Y9cOak1s+ojNTC9lU3b1tpAJPNAeBieXrKNnI5xrCLov32Wj/AH/nB3T+uw9p43kdCzSEGiQAzAjj9/74LYUgDP8ASY0AkeHOL+YpLPm5j8pOnctd80Tx4xT9Q6SpCoFzPqZ5G1SyMO2QKNE+4Ft523xqvinrcMsThJSS+ikoigpaybHn/oMQw/EEQmgZpGr8N22NH59iQdvod/t74TbqxUrOQf1Cz0mWzQhVWCrDHtLbH5f9XC+w4GMsvxBKDYEYPvoGNV/W2RW6mzrIJA0SEEHjdqH7DHPziecq2VxRoP8AejMkKtJ+WbUdsen9sPk+Mc0RGr6CsZtB2wCOOCBfgc3xgHK5lWdmaQqNSNZHOm74B9Xt498edxNSkybFtRNXQ01uK5xV4uye6ouW/qDmmVkkETK9h/yYt1oCh6fT5sjm/piKX4um7TI8UXbmQptGFNAKAQR5BVQTVnTRxm2YaFF7gnb22X/33/jFjLmzr3dSNEoHkUwZgAL2tm/Y4hN1spoJ+HupBUaNkdgAXAQ0S/yrZonTTEUN7I+xgbqKrKG0uCscaEat9SBAeeB6dh4222wZ0fNLHOshehY0sgFgUAxq7Fb/ALi8WzZjUt/i4nYQmPcizOSulhrYEsQxHeI2CkHxi0sLJN30Uuaz8PdGmRimiYaioGkyq9CqJoFhqO550+MGZrqURk1rPeqEwG0N3oKavkC6CDsb1jmr2w7qkR/DvfYIWNdRUpq7/dUMLWyzadV0dJWzziHIZPVFEYoopJO0SyipGI/EsCTGUNHTQ5+UA34wcnGWBUnEd1KaMwyVmEfTBHDoAYF3WSMllBAtaU+s0TxW+CMlLqIVMxENSx6NTBdOntCQbuNH69j8wBrkYkh6YtMTlkYAxCMjhldowSONfNavBOM/1zLIix6Y2U6pQxJsNpkIWtzwNjsNx5w5uUG389BJKSRpuqqlxEnLMrEmPeho/CLdL6tI7l0D+scb4qvhvICSJT242XVN3mY/Kqwo0epih7Q1atJBGtrXasT574egjZU05gFiT6q9KqENVo9RIY7jjY14wFleiRTOArSxhliKhkLka5hGd1C6qBsUBZ255XmvkVjQRnMkyHTNBGrlcwVB/LYJpHbegFBpg+kkEtvxSnBmf6Ii5mCM5cqGzEyaQfnjQpoomr5Pr/VeKDrGSiSRBGz6HG5fcrUrxngC9k1VW114vFrH0FGkRTnqkF6WI2VEzBiFMXsNQ7gWgNP6sTl4SHVZJundLLiBxllt5FEi0KCdxwxIIYxigAXIFVfnerjyiFcl+WtyO+r1H1juUNX+WtxY8YbNlVbXIMy1NAZBr+ZiJu3ob1Hc1q5O2K3O5dU0aXD6owxoVpY3a88iudsE56wKMPcvvwPbCKcvqJjRrq71Irc19ePHGFipzc0sDGJJ2KqBRR2C7gHYA/XCxop1jiTwbyAyMTz7AftW2Jhm9vkXiht/o0/+fvvhYWOa6NqIY5Kra6N/+MPMwojTy+rngb7f35wsLCtjaPVmGssQaOrYHiwa3+hI+9Y6T/RvqKRS5iQhq0rYHuUkXyd96/8AgwsLCcmkNRydA6H1mJMh2yWEgWZFAGx1vzfiqxoIPivKlxIZHXTqXSVJvUU32vYaTthYWN4q0iG8g+U6pCZyolNCKJQ+k7lHthVXuPf64P6R1yOQaBKdWt23U/L3rqwPK/8AvhYWKaFZUv1NZJ8m2uwJpf0nYGX0/wBqwZ8QSlYp0ZgzrDHdi9+63k87VhYWH2BadTFwTEadPbfXt57S6f8A59sR5eP8rLalQp+TotfJQ6v3848wsZoYN8M5ZS2Y9CEHMlWsD5RECBv41Vt9cOz/AE+N5Iw8Edsso9qCuApGna68874WFhXlh0cP/rogXqICoqDsgUoAG0soB2+gGOdYWFiWNFmsNpGdAtwfbei4v6fL/b64b03Lh1J0aqdRd1sUkNc+dN/thYWNZbj86Mk8P52Oy+VDyIGQgOUNIRwzgGtRrfxZwNJEtAgEWhI+4cj6mqH84WFieiiPLRqfmJG449t8WuqKWGZtFSrGrWNh/ihG9Ipdw6cDlL8m1hYnorsKn6ND+Xs6KUFmwSWOUWZT5q2atv01wcB5HpkLojNIwLKLUD9Rm0c1wEpvrxthYWHgkmyfS3CSSRzMpQSkVa2qFA24NjVrG303wJ1DpDR98F1YZd1Q876tVFQeBtvfvhYWCl8+wW189yzWbO/imyfdDy90rbUw1KRdM66gp0CxsCBRBwkjzg/NV0UlYydIVdK+mWP0qoUbhWpfPPnCwsaeHBSbT9yJzaVg3WocypSWaONRHSqqhdI9bNRVTRBbWT+/0wXk+u5tipWNGfQac3qMbTtIyn1gUZSxutX1rCwsV9NLxFFMXN/Tsr83mZz+hUSaMQqi8Be4r0upiwtxdk+TgKeeSd40IBYKsSAUONlvxf1wsLGXix4ujTw5clYdDFmpVV1UFaCg+gbKNPk/TCwsLFq62yW/Y//Z"/>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encrypted-tbn1.gstatic.com/images?q=tbn:ANd9GcQlNNJpvmdojzxQdRzFk3MOJQQKfRqLVOQ-Mbn-7VIkBbAI5TCzX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509" y="2299183"/>
            <a:ext cx="1578808" cy="1578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195" y="5144430"/>
            <a:ext cx="2205219" cy="646331"/>
          </a:xfrm>
          <a:prstGeom prst="rect">
            <a:avLst/>
          </a:prstGeom>
          <a:noFill/>
        </p:spPr>
        <p:txBody>
          <a:bodyPr wrap="none" rtlCol="0">
            <a:spAutoFit/>
          </a:bodyPr>
          <a:lstStyle/>
          <a:p>
            <a:r>
              <a:rPr lang="en-US" b="1" dirty="0"/>
              <a:t>Risk/Threat</a:t>
            </a:r>
          </a:p>
          <a:p>
            <a:r>
              <a:rPr lang="en-US" b="1" dirty="0"/>
              <a:t>Information Sources</a:t>
            </a:r>
          </a:p>
        </p:txBody>
      </p:sp>
      <p:pic>
        <p:nvPicPr>
          <p:cNvPr id="1036" name="Picture 12" descr="C:\Users\Cory\AppData\Local\Microsoft\Windows\Temporary Internet Files\Content.IE5\636D9IYS\eHealth[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515" y="3153888"/>
            <a:ext cx="1685874" cy="107849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118347" y="5144431"/>
            <a:ext cx="1374094" cy="646331"/>
          </a:xfrm>
          <a:prstGeom prst="rect">
            <a:avLst/>
          </a:prstGeom>
          <a:noFill/>
        </p:spPr>
        <p:txBody>
          <a:bodyPr wrap="none" rtlCol="0">
            <a:spAutoFit/>
          </a:bodyPr>
          <a:lstStyle/>
          <a:p>
            <a:r>
              <a:rPr lang="en-US" b="1" dirty="0"/>
              <a:t>Data Fusion</a:t>
            </a:r>
          </a:p>
          <a:p>
            <a:r>
              <a:rPr lang="en-US" b="1" dirty="0"/>
              <a:t>&amp; Brokers</a:t>
            </a:r>
          </a:p>
        </p:txBody>
      </p:sp>
      <p:sp>
        <p:nvSpPr>
          <p:cNvPr id="30" name="TextBox 29"/>
          <p:cNvSpPr txBox="1"/>
          <p:nvPr/>
        </p:nvSpPr>
        <p:spPr>
          <a:xfrm>
            <a:off x="4712258" y="5163059"/>
            <a:ext cx="1043876" cy="369332"/>
          </a:xfrm>
          <a:prstGeom prst="rect">
            <a:avLst/>
          </a:prstGeom>
          <a:noFill/>
        </p:spPr>
        <p:txBody>
          <a:bodyPr wrap="none" rtlCol="0">
            <a:spAutoFit/>
          </a:bodyPr>
          <a:lstStyle/>
          <a:p>
            <a:r>
              <a:rPr lang="en-US" b="1" dirty="0"/>
              <a:t>Analysts</a:t>
            </a:r>
          </a:p>
        </p:txBody>
      </p:sp>
      <p:sp>
        <p:nvSpPr>
          <p:cNvPr id="31" name="TextBox 30"/>
          <p:cNvSpPr txBox="1"/>
          <p:nvPr/>
        </p:nvSpPr>
        <p:spPr>
          <a:xfrm>
            <a:off x="7279363" y="5166041"/>
            <a:ext cx="1348767" cy="369332"/>
          </a:xfrm>
          <a:prstGeom prst="rect">
            <a:avLst/>
          </a:prstGeom>
          <a:noFill/>
        </p:spPr>
        <p:txBody>
          <a:bodyPr wrap="none" rtlCol="0">
            <a:spAutoFit/>
          </a:bodyPr>
          <a:lstStyle/>
          <a:p>
            <a:r>
              <a:rPr lang="en-US" b="1" dirty="0"/>
              <a:t>Responders</a:t>
            </a:r>
          </a:p>
        </p:txBody>
      </p:sp>
      <p:sp>
        <p:nvSpPr>
          <p:cNvPr id="8" name="TextBox 7"/>
          <p:cNvSpPr txBox="1"/>
          <p:nvPr/>
        </p:nvSpPr>
        <p:spPr>
          <a:xfrm>
            <a:off x="2667000" y="6292334"/>
            <a:ext cx="4012573" cy="369332"/>
          </a:xfrm>
          <a:prstGeom prst="rect">
            <a:avLst/>
          </a:prstGeom>
          <a:noFill/>
        </p:spPr>
        <p:txBody>
          <a:bodyPr wrap="none" rtlCol="0">
            <a:spAutoFit/>
          </a:bodyPr>
          <a:lstStyle/>
          <a:p>
            <a:r>
              <a:rPr lang="en-US" i="1" dirty="0"/>
              <a:t>One organization may play multiple roles</a:t>
            </a:r>
          </a:p>
        </p:txBody>
      </p:sp>
      <p:sp>
        <p:nvSpPr>
          <p:cNvPr id="26" name="TextBox 25"/>
          <p:cNvSpPr txBox="1"/>
          <p:nvPr/>
        </p:nvSpPr>
        <p:spPr>
          <a:xfrm>
            <a:off x="5954025" y="5166041"/>
            <a:ext cx="1208985" cy="369332"/>
          </a:xfrm>
          <a:prstGeom prst="rect">
            <a:avLst/>
          </a:prstGeom>
          <a:noFill/>
        </p:spPr>
        <p:txBody>
          <a:bodyPr wrap="none" rtlCol="0">
            <a:spAutoFit/>
          </a:bodyPr>
          <a:lstStyle/>
          <a:p>
            <a:r>
              <a:rPr lang="en-US" b="1" dirty="0"/>
              <a:t>Defenders</a:t>
            </a:r>
          </a:p>
        </p:txBody>
      </p:sp>
      <p:sp>
        <p:nvSpPr>
          <p:cNvPr id="2" name="Footer Placeholder 1"/>
          <p:cNvSpPr>
            <a:spLocks noGrp="1"/>
          </p:cNvSpPr>
          <p:nvPr>
            <p:ph type="ftr" sz="quarter" idx="12"/>
          </p:nvPr>
        </p:nvSpPr>
        <p:spPr/>
        <p:txBody>
          <a:bodyPr/>
          <a:lstStyle/>
          <a:p>
            <a:r>
              <a:rPr lang="en-US"/>
              <a:t>OMG Threat &amp; Risk for STIDS 2015</a:t>
            </a:r>
          </a:p>
        </p:txBody>
      </p:sp>
      <p:sp>
        <p:nvSpPr>
          <p:cNvPr id="3" name="Slide Number Placeholder 2"/>
          <p:cNvSpPr>
            <a:spLocks noGrp="1"/>
          </p:cNvSpPr>
          <p:nvPr>
            <p:ph type="sldNum" sz="quarter" idx="11"/>
          </p:nvPr>
        </p:nvSpPr>
        <p:spPr/>
        <p:txBody>
          <a:bodyPr/>
          <a:lstStyle/>
          <a:p>
            <a:fld id="{C5349D12-3EF0-44B0-8484-0F10BE0E01DA}" type="slidenum">
              <a:rPr lang="en-US" smtClean="0"/>
              <a:t>18</a:t>
            </a:fld>
            <a:endParaRPr lang="en-US"/>
          </a:p>
        </p:txBody>
      </p:sp>
      <p:sp>
        <p:nvSpPr>
          <p:cNvPr id="9" name="Date Placeholder 8"/>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81482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 Critical Infrastructure</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Target: A group of organizations that collaboratively manage critical infrastructure and utilize Industrial Control Systems.</a:t>
            </a:r>
          </a:p>
          <a:p>
            <a:r>
              <a:rPr lang="en-US" dirty="0"/>
              <a:t>Power, water and other critical infrastructure are threatened by cyber and physical terrorism. </a:t>
            </a:r>
          </a:p>
          <a:p>
            <a:r>
              <a:rPr lang="en-US" dirty="0"/>
              <a:t>Industrial Control Systems are increasingly computer controlled and connected (directly or indirectly) to the internet and may embed compromised control hardware/software from questionable sources.</a:t>
            </a:r>
          </a:p>
        </p:txBody>
      </p:sp>
      <p:sp>
        <p:nvSpPr>
          <p:cNvPr id="5" name="Footer Placeholder 4"/>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19</a:t>
            </a:fld>
            <a:endParaRPr lang="en-US"/>
          </a:p>
        </p:txBody>
      </p:sp>
      <p:sp>
        <p:nvSpPr>
          <p:cNvPr id="7" name="Date Placeholder 6"/>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16730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7038974" cy="4724400"/>
          </a:xfrm>
        </p:spPr>
        <p:txBody>
          <a:bodyPr>
            <a:normAutofit/>
          </a:bodyPr>
          <a:lstStyle/>
          <a:p>
            <a:r>
              <a:rPr lang="en-US" dirty="0"/>
              <a:t>Specification Documents: </a:t>
            </a:r>
            <a:r>
              <a:rPr lang="en-US" b="1" dirty="0">
                <a:hlinkClick r:id="rId2"/>
              </a:rPr>
              <a:t>https://github.com/ModelDriven/ThreatRisk/tree/master/Draft%20Submission%202016-12</a:t>
            </a:r>
            <a:endParaRPr lang="en-US" b="1" dirty="0"/>
          </a:p>
          <a:p>
            <a:pPr lvl="0"/>
            <a:r>
              <a:rPr lang="en-US" dirty="0"/>
              <a:t>Web view of models: </a:t>
            </a:r>
            <a:r>
              <a:rPr lang="en-US" dirty="0">
                <a:hlinkClick r:id="rId3"/>
              </a:rPr>
              <a:t>http://tinyurl.com/q29clvk</a:t>
            </a:r>
            <a:endParaRPr lang="en-US" dirty="0"/>
          </a:p>
          <a:p>
            <a:pPr lvl="0"/>
            <a:r>
              <a:rPr lang="en-US" dirty="0">
                <a:hlinkClick r:id="rId4"/>
              </a:rPr>
              <a:t>http://www.threatrisk.org/spec/Threat%20Risk%20Model.html</a:t>
            </a:r>
            <a:endParaRPr lang="en-US" dirty="0"/>
          </a:p>
          <a:p>
            <a:pPr lvl="0"/>
            <a:r>
              <a:rPr lang="en-US" dirty="0"/>
              <a:t>Community portal: </a:t>
            </a:r>
            <a:r>
              <a:rPr lang="en-US" u="sng" dirty="0">
                <a:hlinkClick r:id="rId5"/>
              </a:rPr>
              <a:t>http://threatrisk.org/</a:t>
            </a:r>
            <a:endParaRPr lang="en-US" dirty="0"/>
          </a:p>
          <a:p>
            <a:endParaRPr lang="en-US" dirty="0"/>
          </a:p>
        </p:txBody>
      </p:sp>
      <p:sp>
        <p:nvSpPr>
          <p:cNvPr id="6" name="Title 5"/>
          <p:cNvSpPr>
            <a:spLocks noGrp="1"/>
          </p:cNvSpPr>
          <p:nvPr>
            <p:ph type="title"/>
          </p:nvPr>
        </p:nvSpPr>
        <p:spPr/>
        <p:txBody>
          <a:bodyPr/>
          <a:lstStyle/>
          <a:p>
            <a:r>
              <a:rPr lang="en-US" dirty="0"/>
              <a:t>Draft specification artifacts</a:t>
            </a:r>
          </a:p>
        </p:txBody>
      </p:sp>
      <p:sp>
        <p:nvSpPr>
          <p:cNvPr id="7" name="Rectangle 6"/>
          <p:cNvSpPr/>
          <p:nvPr/>
        </p:nvSpPr>
        <p:spPr>
          <a:xfrm rot="19046753">
            <a:off x="5306588" y="4877676"/>
            <a:ext cx="4761251" cy="646331"/>
          </a:xfrm>
          <a:prstGeom prst="rect">
            <a:avLst/>
          </a:prstGeom>
          <a:noFill/>
        </p:spPr>
        <p:txBody>
          <a:bodyPr wrap="square" lIns="91440" tIns="45720" rIns="91440" bIns="45720">
            <a:spAutoFit/>
          </a:bodyPr>
          <a:lstStyle/>
          <a:p>
            <a:pPr algn="ctr"/>
            <a:r>
              <a:rPr lang="en-US" sz="36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Download Now</a:t>
            </a:r>
          </a:p>
        </p:txBody>
      </p:sp>
      <p:sp>
        <p:nvSpPr>
          <p:cNvPr id="8" name="Footer Placeholder 7"/>
          <p:cNvSpPr>
            <a:spLocks noGrp="1"/>
          </p:cNvSpPr>
          <p:nvPr>
            <p:ph type="ftr" sz="quarter" idx="16"/>
          </p:nvPr>
        </p:nvSpPr>
        <p:spPr/>
        <p:txBody>
          <a:bodyPr/>
          <a:lstStyle/>
          <a:p>
            <a:r>
              <a:rPr lang="en-US"/>
              <a:t>OMG Threat &amp; Risk for STIDS 2015</a:t>
            </a:r>
          </a:p>
        </p:txBody>
      </p:sp>
      <p:sp>
        <p:nvSpPr>
          <p:cNvPr id="9" name="Slide Number Placeholder 8"/>
          <p:cNvSpPr>
            <a:spLocks noGrp="1"/>
          </p:cNvSpPr>
          <p:nvPr>
            <p:ph type="sldNum" sz="quarter" idx="15"/>
          </p:nvPr>
        </p:nvSpPr>
        <p:spPr/>
        <p:txBody>
          <a:bodyPr/>
          <a:lstStyle/>
          <a:p>
            <a:fld id="{C5349D12-3EF0-44B0-8484-0F10BE0E01DA}" type="slidenum">
              <a:rPr lang="en-US" smtClean="0"/>
              <a:t>2</a:t>
            </a:fld>
            <a:endParaRPr lang="en-US"/>
          </a:p>
        </p:txBody>
      </p:sp>
      <p:sp>
        <p:nvSpPr>
          <p:cNvPr id="10" name="Date Placeholder 9"/>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724396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Potential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more.  </a:t>
            </a:r>
          </a:p>
          <a:p>
            <a:endParaRPr lang="en-US" dirty="0"/>
          </a:p>
          <a:p>
            <a:r>
              <a:rPr lang="en-US" dirty="0"/>
              <a:t>The onset of a winter storm or blizzard was 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a:t>OMG Threat &amp; Risk for STIDS 2015</a:t>
            </a:r>
          </a:p>
        </p:txBody>
      </p:sp>
      <p:sp>
        <p:nvSpPr>
          <p:cNvPr id="5" name="Slide Number Placeholder 4"/>
          <p:cNvSpPr>
            <a:spLocks noGrp="1"/>
          </p:cNvSpPr>
          <p:nvPr>
            <p:ph type="sldNum" sz="quarter" idx="11"/>
          </p:nvPr>
        </p:nvSpPr>
        <p:spPr/>
        <p:txBody>
          <a:bodyPr/>
          <a:lstStyle/>
          <a:p>
            <a:fld id="{C5349D12-3EF0-44B0-8484-0F10BE0E01DA}" type="slidenum">
              <a:rPr lang="en-US" smtClean="0"/>
              <a:t>21</a:t>
            </a:fld>
            <a:endParaRPr lang="en-US"/>
          </a:p>
        </p:txBody>
      </p:sp>
      <p:sp>
        <p:nvSpPr>
          <p:cNvPr id="6" name="Date Placeholder 5"/>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77200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Example of structuring risk information</a:t>
            </a:r>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formalized as</a:t>
            </a:r>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defined by</a:t>
            </a:r>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 data syntax and vocabulary</a:t>
            </a:r>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Maps To</a:t>
            </a:r>
          </a:p>
        </p:txBody>
      </p:sp>
      <p:sp>
        <p:nvSpPr>
          <p:cNvPr id="3" name="Footer Placeholder 2"/>
          <p:cNvSpPr>
            <a:spLocks noGrp="1"/>
          </p:cNvSpPr>
          <p:nvPr>
            <p:ph type="ftr" sz="quarter" idx="12"/>
          </p:nvPr>
        </p:nvSpPr>
        <p:spPr/>
        <p:txBody>
          <a:bodyPr/>
          <a:lstStyle/>
          <a:p>
            <a:r>
              <a:rPr lang="en-US"/>
              <a:t>OMG Threat &amp; Risk for STIDS 2015</a:t>
            </a:r>
          </a:p>
        </p:txBody>
      </p:sp>
      <p:sp>
        <p:nvSpPr>
          <p:cNvPr id="7" name="Slide Number Placeholder 6"/>
          <p:cNvSpPr>
            <a:spLocks noGrp="1"/>
          </p:cNvSpPr>
          <p:nvPr>
            <p:ph type="sldNum" sz="quarter" idx="11"/>
          </p:nvPr>
        </p:nvSpPr>
        <p:spPr/>
        <p:txBody>
          <a:bodyPr/>
          <a:lstStyle/>
          <a:p>
            <a:fld id="{C5349D12-3EF0-44B0-8484-0F10BE0E01DA}" type="slidenum">
              <a:rPr lang="en-US" smtClean="0"/>
              <a:t>22</a:t>
            </a:fld>
            <a:endParaRPr lang="en-US"/>
          </a:p>
        </p:txBody>
      </p:sp>
      <p:sp>
        <p:nvSpPr>
          <p:cNvPr id="10" name="Date Placeholder 9"/>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321119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Potential Storm? Who said this?</a:t>
            </a:r>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
        <p:nvSpPr>
          <p:cNvPr id="4" name="Footer Placeholder 3"/>
          <p:cNvSpPr>
            <a:spLocks noGrp="1"/>
          </p:cNvSpPr>
          <p:nvPr>
            <p:ph type="ftr" sz="quarter" idx="12"/>
          </p:nvPr>
        </p:nvSpPr>
        <p:spPr/>
        <p:txBody>
          <a:bodyPr/>
          <a:lstStyle/>
          <a:p>
            <a:r>
              <a:rPr lang="en-US"/>
              <a:t>OMG Threat &amp; Risk for STIDS 2015</a:t>
            </a:r>
          </a:p>
        </p:txBody>
      </p:sp>
      <p:sp>
        <p:nvSpPr>
          <p:cNvPr id="5" name="Slide Number Placeholder 4"/>
          <p:cNvSpPr>
            <a:spLocks noGrp="1"/>
          </p:cNvSpPr>
          <p:nvPr>
            <p:ph type="sldNum" sz="quarter" idx="11"/>
          </p:nvPr>
        </p:nvSpPr>
        <p:spPr/>
        <p:txBody>
          <a:bodyPr/>
          <a:lstStyle/>
          <a:p>
            <a:fld id="{C5349D12-3EF0-44B0-8484-0F10BE0E01DA}" type="slidenum">
              <a:rPr lang="en-US" smtClean="0"/>
              <a:t>23</a:t>
            </a:fld>
            <a:endParaRPr lang="en-US"/>
          </a:p>
        </p:txBody>
      </p:sp>
      <p:sp>
        <p:nvSpPr>
          <p:cNvPr id="6" name="Date Placeholder 5"/>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903017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Precepts</a:t>
            </a:r>
          </a:p>
        </p:txBody>
      </p:sp>
      <p:sp>
        <p:nvSpPr>
          <p:cNvPr id="3" name="Content Placeholder 2"/>
          <p:cNvSpPr>
            <a:spLocks noGrp="1"/>
          </p:cNvSpPr>
          <p:nvPr>
            <p:ph sz="half" idx="1"/>
          </p:nvPr>
        </p:nvSpPr>
        <p:spPr/>
        <p:txBody>
          <a:bodyPr>
            <a:normAutofit fontScale="92500" lnSpcReduction="10000"/>
          </a:bodyPr>
          <a:lstStyle/>
          <a:p>
            <a:r>
              <a:rPr lang="en-US" dirty="0"/>
              <a:t>The purpose/organizational/technology specific schema will not (should not) go away</a:t>
            </a:r>
          </a:p>
          <a:p>
            <a:r>
              <a:rPr lang="en-US" dirty="0"/>
              <a:t>A “one size fits all” solution will not work</a:t>
            </a:r>
          </a:p>
          <a:p>
            <a:pPr lvl="1"/>
            <a:r>
              <a:rPr lang="en-US" dirty="0"/>
              <a:t>There will be no one technology</a:t>
            </a:r>
          </a:p>
          <a:p>
            <a:pPr lvl="1"/>
            <a:r>
              <a:rPr lang="en-US" dirty="0"/>
              <a:t>There will be no one terminology or language</a:t>
            </a:r>
          </a:p>
          <a:p>
            <a:pPr lvl="1"/>
            <a:r>
              <a:rPr lang="en-US" dirty="0"/>
              <a:t>There will be no one data structure for threats and risks</a:t>
            </a:r>
          </a:p>
          <a:p>
            <a:r>
              <a:rPr lang="en-US" dirty="0"/>
              <a:t>Our focus is </a:t>
            </a:r>
            <a:r>
              <a:rPr lang="en-US" u="sng" dirty="0"/>
              <a:t>federation</a:t>
            </a:r>
          </a:p>
          <a:p>
            <a:pPr lvl="1"/>
            <a:r>
              <a:rPr lang="en-US" dirty="0"/>
              <a:t>Understanding the concepts behind the schema</a:t>
            </a:r>
          </a:p>
          <a:p>
            <a:pPr lvl="1"/>
            <a:r>
              <a:rPr lang="en-US" dirty="0"/>
              <a:t>Mapping them to/through a common conceptual model</a:t>
            </a:r>
          </a:p>
          <a:p>
            <a:pPr lvl="1"/>
            <a:r>
              <a:rPr lang="en-US" dirty="0"/>
              <a:t>Enabling interoperability by bridging between the specific schema</a:t>
            </a:r>
          </a:p>
          <a:p>
            <a:pPr lvl="1"/>
            <a:r>
              <a:rPr lang="en-US" dirty="0"/>
              <a:t>Supporting integration and coordination of mitigation and response capabilities</a:t>
            </a:r>
          </a:p>
        </p:txBody>
      </p:sp>
    </p:spTree>
    <p:extLst>
      <p:ext uri="{BB962C8B-B14F-4D97-AF65-F5344CB8AC3E}">
        <p14:creationId xmlns:p14="http://schemas.microsoft.com/office/powerpoint/2010/main" val="245956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a:t>Core Concept: Comprehending Planned and Unplanned Threats</a:t>
            </a:r>
          </a:p>
        </p:txBody>
      </p:sp>
      <p:sp>
        <p:nvSpPr>
          <p:cNvPr id="3" name="Content Placeholder 2"/>
          <p:cNvSpPr>
            <a:spLocks noGrp="1"/>
          </p:cNvSpPr>
          <p:nvPr>
            <p:ph sz="half" idx="1"/>
          </p:nvPr>
        </p:nvSpPr>
        <p:spPr/>
        <p:txBody>
          <a:bodyPr>
            <a:normAutofit/>
          </a:bodyPr>
          <a:lstStyle/>
          <a:p>
            <a:r>
              <a:rPr lang="en-US" dirty="0"/>
              <a:t>“All hazards” include man-made and natural disasters/system failures</a:t>
            </a:r>
          </a:p>
          <a:p>
            <a:pPr lvl="1"/>
            <a:r>
              <a:rPr lang="en-US" dirty="0"/>
              <a:t>There is not always an actor involved (e.g. hurricane, system malfunction)</a:t>
            </a:r>
          </a:p>
          <a:p>
            <a:r>
              <a:rPr lang="en-US" dirty="0"/>
              <a:t>Intentional threat actors are not the only source of threats</a:t>
            </a:r>
          </a:p>
          <a:p>
            <a:pPr lvl="1"/>
            <a:r>
              <a:rPr lang="en-US" dirty="0"/>
              <a:t>Non-malicious actors may constitute significant threat (e.g. spear-phishing victim, power plant operator)</a:t>
            </a:r>
          </a:p>
          <a:p>
            <a:pPr lvl="1"/>
            <a:r>
              <a:rPr lang="en-US" dirty="0"/>
              <a:t>Defenders (e.g. system admins, law enforcement, medical staff) are also actors with defensive plans</a:t>
            </a:r>
          </a:p>
          <a:p>
            <a:pPr lvl="1"/>
            <a:r>
              <a:rPr lang="en-US" dirty="0"/>
              <a:t>Victims are actors as well</a:t>
            </a:r>
          </a:p>
        </p:txBody>
      </p:sp>
    </p:spTree>
    <p:extLst>
      <p:ext uri="{BB962C8B-B14F-4D97-AF65-F5344CB8AC3E}">
        <p14:creationId xmlns:p14="http://schemas.microsoft.com/office/powerpoint/2010/main" val="66990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a:t>Core Concept: Attacker/Defender Symmetry</a:t>
            </a:r>
          </a:p>
        </p:txBody>
      </p:sp>
      <p:sp>
        <p:nvSpPr>
          <p:cNvPr id="3" name="Content Placeholder 2"/>
          <p:cNvSpPr>
            <a:spLocks noGrp="1"/>
          </p:cNvSpPr>
          <p:nvPr>
            <p:ph sz="half" idx="1"/>
          </p:nvPr>
        </p:nvSpPr>
        <p:spPr>
          <a:xfrm>
            <a:off x="457200" y="1453931"/>
            <a:ext cx="4300415" cy="4499830"/>
          </a:xfrm>
        </p:spPr>
        <p:txBody>
          <a:bodyPr>
            <a:normAutofit fontScale="850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emoticon – it is not sufficient 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rPr>
              <a:t>Capability to disrupt the power grid</a:t>
            </a: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Opportunity!</a:t>
            </a:r>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Threat!</a:t>
            </a:r>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58729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a:t>Understanding the models</a:t>
            </a:r>
          </a:p>
        </p:txBody>
      </p:sp>
      <p:sp>
        <p:nvSpPr>
          <p:cNvPr id="2" name="Footer Placeholder 1"/>
          <p:cNvSpPr>
            <a:spLocks noGrp="1"/>
          </p:cNvSpPr>
          <p:nvPr>
            <p:ph type="ftr" sz="quarter" idx="12"/>
          </p:nvPr>
        </p:nvSpPr>
        <p:spPr/>
        <p:txBody>
          <a:bodyPr/>
          <a:lstStyle/>
          <a:p>
            <a:r>
              <a:rPr lang="en-US"/>
              <a:t>OMG Threat &amp; Risk for STIDS 2015</a:t>
            </a:r>
          </a:p>
        </p:txBody>
      </p:sp>
      <p:sp>
        <p:nvSpPr>
          <p:cNvPr id="3" name="Slide Number Placeholder 2"/>
          <p:cNvSpPr>
            <a:spLocks noGrp="1"/>
          </p:cNvSpPr>
          <p:nvPr>
            <p:ph type="sldNum" sz="quarter" idx="11"/>
          </p:nvPr>
        </p:nvSpPr>
        <p:spPr/>
        <p:txBody>
          <a:bodyPr/>
          <a:lstStyle/>
          <a:p>
            <a:fld id="{C5349D12-3EF0-44B0-8484-0F10BE0E01DA}" type="slidenum">
              <a:rPr lang="en-US" smtClean="0"/>
              <a:t>27</a:t>
            </a:fld>
            <a:endParaRPr lang="en-US"/>
          </a:p>
        </p:txBody>
      </p:sp>
      <p:sp>
        <p:nvSpPr>
          <p:cNvPr id="6" name="Date Placeholder 5"/>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240598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a:solidFill>
                  <a:srgbClr val="C00000"/>
                </a:solidFill>
              </a:rPr>
              <a:t>Conceptual models</a:t>
            </a:r>
          </a:p>
          <a:p>
            <a:pPr marL="285750" indent="-285750">
              <a:buFont typeface="Arial" panose="020B0604020202020204" pitchFamily="34" charset="0"/>
              <a:buChar char="•"/>
            </a:pPr>
            <a:r>
              <a:rPr lang="en-US" dirty="0"/>
              <a:t>Defines the terms and concepts of the threat &amp; risk domain as a semantic model. Conceptual models can also be transformed to ontologies.</a:t>
            </a:r>
          </a:p>
          <a:p>
            <a:r>
              <a:rPr lang="en-US" dirty="0">
                <a:solidFill>
                  <a:srgbClr val="C00000"/>
                </a:solidFill>
              </a:rPr>
              <a:t>Data models</a:t>
            </a:r>
          </a:p>
          <a:p>
            <a:pPr marL="285750" indent="-285750">
              <a:buFont typeface="Arial" panose="020B0604020202020204" pitchFamily="34" charset="0"/>
              <a:buChar char="•"/>
            </a:pPr>
            <a:r>
              <a:rPr lang="en-US" dirty="0"/>
              <a:t>Represents specific logical or physical data schema for a specific purpose – more concrete and structured. </a:t>
            </a:r>
          </a:p>
          <a:p>
            <a:pPr marL="285750" indent="-285750">
              <a:buFont typeface="Arial" panose="020B0604020202020204" pitchFamily="34" charset="0"/>
              <a:buChar char="•"/>
            </a:pPr>
            <a:r>
              <a:rPr lang="en-US" dirty="0"/>
              <a:t>Data models are a direct representation of some kind of schema, e.g. XML Schema, SQL Schema or RDF Schema.</a:t>
            </a:r>
          </a:p>
          <a:p>
            <a:r>
              <a:rPr lang="en-US" dirty="0">
                <a:solidFill>
                  <a:srgbClr val="C00000"/>
                </a:solidFill>
              </a:rPr>
              <a:t>Mappings</a:t>
            </a:r>
          </a:p>
          <a:p>
            <a:pPr marL="285750" indent="-285750">
              <a:buFont typeface="Arial" panose="020B0604020202020204" pitchFamily="34" charset="0"/>
              <a:buChar char="•"/>
            </a:pPr>
            <a:r>
              <a:rPr lang="en-US" dirty="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a:t>The conceptual models become the “pivot point” between multiple data representations of the same and related concepts.</a:t>
            </a:r>
          </a:p>
        </p:txBody>
      </p:sp>
      <p:sp>
        <p:nvSpPr>
          <p:cNvPr id="7" name="Title 6"/>
          <p:cNvSpPr>
            <a:spLocks noGrp="1"/>
          </p:cNvSpPr>
          <p:nvPr>
            <p:ph type="title"/>
          </p:nvPr>
        </p:nvSpPr>
        <p:spPr/>
        <p:txBody>
          <a:bodyPr/>
          <a:lstStyle/>
          <a:p>
            <a:r>
              <a:rPr lang="en-US" dirty="0"/>
              <a:t>Kinds of models</a:t>
            </a:r>
          </a:p>
        </p:txBody>
      </p:sp>
      <p:sp>
        <p:nvSpPr>
          <p:cNvPr id="2" name="Footer Placeholder 1"/>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28</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672191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a:t>Data representations (Schema &amp; Instances)</a:t>
            </a:r>
          </a:p>
          <a:p>
            <a:pPr marL="285750" indent="-285750">
              <a:buFont typeface="Arial" panose="020B0604020202020204" pitchFamily="34" charset="0"/>
              <a:buChar char="•"/>
            </a:pPr>
            <a:r>
              <a:rPr lang="en-US" dirty="0"/>
              <a:t>Model data for a purpose using a technology</a:t>
            </a:r>
          </a:p>
          <a:p>
            <a:pPr marL="285750" indent="-285750">
              <a:buFont typeface="Arial" panose="020B0604020202020204" pitchFamily="34" charset="0"/>
              <a:buChar char="•"/>
            </a:pPr>
            <a:r>
              <a:rPr lang="en-US" dirty="0"/>
              <a:t>“Instances” are data structures (e.g. SQL tables or XML documents) – “facts” about the things in the world from some perspective</a:t>
            </a:r>
          </a:p>
          <a:p>
            <a:r>
              <a:rPr lang="en-US" dirty="0"/>
              <a:t>Conceptual Domain Models (CDM)</a:t>
            </a:r>
          </a:p>
          <a:p>
            <a:pPr marL="285750" indent="-285750">
              <a:buFont typeface="Arial" panose="020B0604020202020204" pitchFamily="34" charset="0"/>
              <a:buChar char="•"/>
            </a:pPr>
            <a:r>
              <a:rPr lang="en-US" dirty="0"/>
              <a:t>A conception of the world by a group of stakeholders – less purpose specific</a:t>
            </a:r>
          </a:p>
          <a:p>
            <a:pPr marL="285750" indent="-285750">
              <a:buFont typeface="Arial" panose="020B0604020202020204" pitchFamily="34" charset="0"/>
              <a:buChar char="•"/>
            </a:pPr>
            <a:r>
              <a:rPr lang="en-US" dirty="0"/>
              <a:t>“Instances” are things in the world – so can’t be in models</a:t>
            </a:r>
          </a:p>
          <a:p>
            <a:r>
              <a:rPr lang="en-US" dirty="0"/>
              <a:t>Using abstraction, we can have multiple </a:t>
            </a:r>
            <a:r>
              <a:rPr lang="en-US" dirty="0">
                <a:solidFill>
                  <a:srgbClr val="FF0000"/>
                </a:solidFill>
              </a:rPr>
              <a:t>representations</a:t>
            </a:r>
            <a:r>
              <a:rPr lang="en-US" dirty="0"/>
              <a:t> of facts about the world in different data structures and technologies</a:t>
            </a:r>
          </a:p>
          <a:p>
            <a:r>
              <a:rPr lang="en-US" dirty="0">
                <a:solidFill>
                  <a:srgbClr val="FF0000"/>
                </a:solidFill>
              </a:rPr>
              <a:t>Rules</a:t>
            </a:r>
            <a:r>
              <a:rPr lang="en-US" dirty="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a:t>Pivoting Through a Conceptual Model</a:t>
            </a:r>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“Source”</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Conceptual Domain Models</a:t>
            </a:r>
          </a:p>
          <a:p>
            <a:pPr algn="ctr"/>
            <a:r>
              <a:rPr lang="en-US" dirty="0">
                <a:solidFill>
                  <a:schemeClr val="bg2">
                    <a:lumMod val="25000"/>
                  </a:schemeClr>
                </a:solidFill>
              </a:rPr>
              <a:t>(Models of the world)</a:t>
            </a: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a:t>
            </a:r>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“Target”</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2" name="Footer Placeholder 1"/>
          <p:cNvSpPr>
            <a:spLocks noGrp="1"/>
          </p:cNvSpPr>
          <p:nvPr>
            <p:ph type="ftr" sz="quarter" idx="17"/>
          </p:nvPr>
        </p:nvSpPr>
        <p:spPr/>
        <p:txBody>
          <a:bodyPr/>
          <a:lstStyle/>
          <a:p>
            <a:r>
              <a:rPr lang="en-US"/>
              <a:t>OMG Threat &amp; Risk for STIDS 2015</a:t>
            </a:r>
          </a:p>
        </p:txBody>
      </p:sp>
      <p:sp>
        <p:nvSpPr>
          <p:cNvPr id="8" name="Slide Number Placeholder 7"/>
          <p:cNvSpPr>
            <a:spLocks noGrp="1"/>
          </p:cNvSpPr>
          <p:nvPr>
            <p:ph type="sldNum" sz="quarter" idx="16"/>
          </p:nvPr>
        </p:nvSpPr>
        <p:spPr/>
        <p:txBody>
          <a:bodyPr/>
          <a:lstStyle/>
          <a:p>
            <a:fld id="{C5349D12-3EF0-44B0-8484-0F10BE0E01DA}" type="slidenum">
              <a:rPr lang="en-US" smtClean="0"/>
              <a:t>29</a:t>
            </a:fld>
            <a:endParaRPr lang="en-US"/>
          </a:p>
        </p:txBody>
      </p:sp>
      <p:sp>
        <p:nvSpPr>
          <p:cNvPr id="11" name="Date Placeholder 10"/>
          <p:cNvSpPr>
            <a:spLocks noGrp="1"/>
          </p:cNvSpPr>
          <p:nvPr>
            <p:ph type="dt" sz="half" idx="15"/>
          </p:nvPr>
        </p:nvSpPr>
        <p:spPr/>
        <p:txBody>
          <a:bodyPr/>
          <a:lstStyle/>
          <a:p>
            <a:r>
              <a:rPr lang="en-US"/>
              <a:t>11/18/2015</a:t>
            </a:r>
          </a:p>
        </p:txBody>
      </p:sp>
    </p:spTree>
    <p:extLst>
      <p:ext uri="{BB962C8B-B14F-4D97-AF65-F5344CB8AC3E}">
        <p14:creationId xmlns:p14="http://schemas.microsoft.com/office/powerpoint/2010/main" val="256768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Problem Space</a:t>
            </a:r>
          </a:p>
        </p:txBody>
      </p:sp>
      <p:sp>
        <p:nvSpPr>
          <p:cNvPr id="3" name="Content Placeholder 2"/>
          <p:cNvSpPr>
            <a:spLocks noGrp="1"/>
          </p:cNvSpPr>
          <p:nvPr>
            <p:ph sz="half" idx="1"/>
          </p:nvPr>
        </p:nvSpPr>
        <p:spPr/>
        <p:txBody>
          <a:bodyPr>
            <a:normAutofit fontScale="92500" lnSpcReduction="20000"/>
          </a:bodyPr>
          <a:lstStyle/>
          <a:p>
            <a:r>
              <a:rPr lang="en-US" dirty="0">
                <a:solidFill>
                  <a:schemeClr val="tx1"/>
                </a:solidFill>
              </a:rPr>
              <a:t>There is a critical need to understand and mitigate threats and risks – to “connect the dots”.</a:t>
            </a:r>
          </a:p>
          <a:p>
            <a:r>
              <a:rPr lang="en-US" dirty="0">
                <a:solidFill>
                  <a:schemeClr val="tx1"/>
                </a:solidFill>
              </a:rPr>
              <a:t>The Landscape of threats is changing</a:t>
            </a:r>
          </a:p>
          <a:p>
            <a:pPr lvl="1"/>
            <a:r>
              <a:rPr lang="en-US" dirty="0">
                <a:solidFill>
                  <a:schemeClr val="tx1"/>
                </a:solidFill>
              </a:rPr>
              <a:t>Multiple attack vectors, cyber/physical and other</a:t>
            </a:r>
          </a:p>
          <a:p>
            <a:pPr lvl="1"/>
            <a:r>
              <a:rPr lang="en-US" dirty="0">
                <a:solidFill>
                  <a:schemeClr val="tx1"/>
                </a:solidFill>
              </a:rPr>
              <a:t>Advanced threats utilize multiple vulnerabilities</a:t>
            </a:r>
          </a:p>
          <a:p>
            <a:r>
              <a:rPr lang="en-US" dirty="0">
                <a:solidFill>
                  <a:schemeClr val="tx1"/>
                </a:solidFill>
              </a:rPr>
              <a:t>There are multiple communities addressing the same threats</a:t>
            </a:r>
          </a:p>
          <a:p>
            <a:pPr lvl="1"/>
            <a:r>
              <a:rPr lang="en-US" dirty="0"/>
              <a:t>Cyber/physical, emergency management, safety, defense, etc.</a:t>
            </a:r>
            <a:endParaRPr lang="en-US" dirty="0">
              <a:solidFill>
                <a:schemeClr val="tx1"/>
              </a:solidFill>
            </a:endParaRPr>
          </a:p>
          <a:p>
            <a:r>
              <a:rPr lang="en-US" dirty="0">
                <a:solidFill>
                  <a:schemeClr val="tx1"/>
                </a:solidFill>
              </a:rPr>
              <a:t>No comprehensive consistent semantic framework</a:t>
            </a:r>
          </a:p>
          <a:p>
            <a:pPr lvl="1"/>
            <a:r>
              <a:rPr lang="en-US" dirty="0">
                <a:solidFill>
                  <a:schemeClr val="tx1"/>
                </a:solidFill>
              </a:rPr>
              <a:t>Existing systems provide insular treatment of threat/risk relationships</a:t>
            </a:r>
          </a:p>
          <a:p>
            <a:pPr lvl="1"/>
            <a:r>
              <a:rPr lang="en-US" dirty="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solidFill>
                  <a:srgbClr val="FFFF00"/>
                </a:solidFill>
              </a:rPr>
              <a:t>STIX</a:t>
            </a:r>
            <a:r>
              <a:rPr lang="en-US" dirty="0"/>
              <a:t> – Structured Threat Information Exchange, for Cyber threat information. (Moving to Oasis “CTI”)</a:t>
            </a:r>
          </a:p>
          <a:p>
            <a:r>
              <a:rPr lang="en-US" dirty="0">
                <a:solidFill>
                  <a:srgbClr val="FFFF00"/>
                </a:solidFill>
              </a:rPr>
              <a:t>NIEM </a:t>
            </a:r>
            <a:r>
              <a:rPr lang="en-US" dirty="0"/>
              <a:t>– National Information Exchange Model – For justice, public safety and other domains.</a:t>
            </a:r>
          </a:p>
          <a:p>
            <a:r>
              <a:rPr lang="en-US" dirty="0">
                <a:solidFill>
                  <a:srgbClr val="FFFF00"/>
                </a:solidFill>
              </a:rPr>
              <a:t>NIST 800-53 </a:t>
            </a:r>
            <a:r>
              <a:rPr lang="en-US" dirty="0"/>
              <a:t>– Security and Privacy Controls for information systems. This is not a data mapping but shows how the concepts support the controls.</a:t>
            </a:r>
          </a:p>
          <a:p>
            <a:endParaRPr lang="en-US" dirty="0"/>
          </a:p>
          <a:p>
            <a:r>
              <a:rPr lang="en-US" dirty="0"/>
              <a:t>Note: More mappings are anticipated as the initiative unfolds. Some may be published but not standardized. </a:t>
            </a:r>
          </a:p>
        </p:txBody>
      </p:sp>
      <p:sp>
        <p:nvSpPr>
          <p:cNvPr id="8" name="Title 7"/>
          <p:cNvSpPr>
            <a:spLocks noGrp="1"/>
          </p:cNvSpPr>
          <p:nvPr>
            <p:ph type="title"/>
          </p:nvPr>
        </p:nvSpPr>
        <p:spPr/>
        <p:txBody>
          <a:bodyPr/>
          <a:lstStyle/>
          <a:p>
            <a:r>
              <a:rPr lang="en-US" dirty="0"/>
              <a:t>Mappings included</a:t>
            </a:r>
          </a:p>
        </p:txBody>
      </p:sp>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30</a:t>
            </a:fld>
            <a:endParaRPr lang="en-US"/>
          </a:p>
        </p:txBody>
      </p:sp>
      <p:sp>
        <p:nvSpPr>
          <p:cNvPr id="4" name="Date Placeholder 3"/>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54299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Options</a:t>
            </a:r>
          </a:p>
          <a:p>
            <a:r>
              <a:rPr lang="en-US" dirty="0"/>
              <a:t>	UML Diagrams</a:t>
            </a:r>
          </a:p>
          <a:p>
            <a:r>
              <a:rPr lang="en-US" dirty="0"/>
              <a:t>	Tables</a:t>
            </a:r>
          </a:p>
          <a:p>
            <a:r>
              <a:rPr lang="en-US" dirty="0"/>
              <a:t>	Schema</a:t>
            </a:r>
          </a:p>
        </p:txBody>
      </p:sp>
      <p:sp>
        <p:nvSpPr>
          <p:cNvPr id="6" name="Title 5"/>
          <p:cNvSpPr>
            <a:spLocks noGrp="1"/>
          </p:cNvSpPr>
          <p:nvPr>
            <p:ph type="title"/>
          </p:nvPr>
        </p:nvSpPr>
        <p:spPr/>
        <p:txBody>
          <a:bodyPr>
            <a:normAutofit/>
          </a:bodyPr>
          <a:lstStyle/>
          <a:p>
            <a:r>
              <a:rPr lang="en-US" dirty="0"/>
              <a:t>Representing the data and schema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81400"/>
            <a:ext cx="875919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685508">
            <a:off x="4613885" y="1665399"/>
            <a:ext cx="3733800" cy="1200329"/>
          </a:xfrm>
          <a:prstGeom prst="rect">
            <a:avLst/>
          </a:prstGeom>
          <a:noFill/>
        </p:spPr>
        <p:txBody>
          <a:bodyPr wrap="square" rtlCol="0">
            <a:spAutoFit/>
          </a:bodyPr>
          <a:lstStyle/>
          <a:p>
            <a:r>
              <a:rPr lang="en-US" dirty="0"/>
              <a:t>UML is about the information and semantics, not the diagrams. The diagrams and tables support communication of the concepts.</a:t>
            </a:r>
          </a:p>
        </p:txBody>
      </p:sp>
      <p:sp>
        <p:nvSpPr>
          <p:cNvPr id="8" name="Footer Placeholder 7"/>
          <p:cNvSpPr>
            <a:spLocks noGrp="1"/>
          </p:cNvSpPr>
          <p:nvPr>
            <p:ph type="ftr" sz="quarter" idx="16"/>
          </p:nvPr>
        </p:nvSpPr>
        <p:spPr/>
        <p:txBody>
          <a:bodyPr/>
          <a:lstStyle/>
          <a:p>
            <a:r>
              <a:rPr lang="en-US"/>
              <a:t>OMG Threat &amp; Risk for STIDS 2015</a:t>
            </a:r>
          </a:p>
        </p:txBody>
      </p:sp>
      <p:sp>
        <p:nvSpPr>
          <p:cNvPr id="9" name="Slide Number Placeholder 8"/>
          <p:cNvSpPr>
            <a:spLocks noGrp="1"/>
          </p:cNvSpPr>
          <p:nvPr>
            <p:ph type="sldNum" sz="quarter" idx="15"/>
          </p:nvPr>
        </p:nvSpPr>
        <p:spPr/>
        <p:txBody>
          <a:bodyPr/>
          <a:lstStyle/>
          <a:p>
            <a:fld id="{C5349D12-3EF0-44B0-8484-0F10BE0E01DA}" type="slidenum">
              <a:rPr lang="en-US" smtClean="0"/>
              <a:t>31</a:t>
            </a:fld>
            <a:endParaRPr lang="en-US"/>
          </a:p>
        </p:txBody>
      </p:sp>
      <p:sp>
        <p:nvSpPr>
          <p:cNvPr id="10" name="Date Placeholder 9"/>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823118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Conceptual Model Layering</a:t>
            </a:r>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Generic Library – Provides concepts and links across multiple viewpoints, not just threat/risk. E.G. Person,  Objective</a:t>
            </a:r>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Foundational concepts for modeling anything: Entities, Roles, Relations, Types, Information, Rules, Identity, Etc…</a:t>
            </a:r>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Cross-risk/threat – specific “wide and shallow” risk and threat concepts/ E.G. Risk, threat, danger, consequence</a:t>
            </a:r>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threat situational awareness and response</a:t>
            </a:r>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risk  evaluation and mediation</a:t>
            </a:r>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Imports the model from SMIF</a:t>
            </a:r>
          </a:p>
        </p:txBody>
      </p:sp>
      <p:sp>
        <p:nvSpPr>
          <p:cNvPr id="6" name="Footer Placeholder 5"/>
          <p:cNvSpPr>
            <a:spLocks noGrp="1"/>
          </p:cNvSpPr>
          <p:nvPr>
            <p:ph type="ftr" sz="quarter" idx="12"/>
          </p:nvPr>
        </p:nvSpPr>
        <p:spPr/>
        <p:txBody>
          <a:bodyPr/>
          <a:lstStyle/>
          <a:p>
            <a:r>
              <a:rPr lang="en-US"/>
              <a:t>OMG Threat &amp; Risk for STIDS 2015</a:t>
            </a:r>
          </a:p>
        </p:txBody>
      </p:sp>
      <p:sp>
        <p:nvSpPr>
          <p:cNvPr id="13" name="Slide Number Placeholder 12"/>
          <p:cNvSpPr>
            <a:spLocks noGrp="1"/>
          </p:cNvSpPr>
          <p:nvPr>
            <p:ph type="sldNum" sz="quarter" idx="11"/>
          </p:nvPr>
        </p:nvSpPr>
        <p:spPr/>
        <p:txBody>
          <a:bodyPr/>
          <a:lstStyle/>
          <a:p>
            <a:fld id="{C5349D12-3EF0-44B0-8484-0F10BE0E01DA}" type="slidenum">
              <a:rPr lang="en-US" smtClean="0"/>
              <a:t>32</a:t>
            </a:fld>
            <a:endParaRPr lang="en-US"/>
          </a:p>
        </p:txBody>
      </p:sp>
      <p:sp>
        <p:nvSpPr>
          <p:cNvPr id="14" name="Date Placeholder 13"/>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58486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838200"/>
          </a:xfrm>
        </p:spPr>
        <p:txBody>
          <a:bodyPr/>
          <a:lstStyle/>
          <a:p>
            <a:r>
              <a:rPr lang="en-US" dirty="0"/>
              <a:t>Conceptual Model </a:t>
            </a:r>
            <a:r>
              <a:rPr lang="en-US" u="sng" dirty="0"/>
              <a:t>Packages</a:t>
            </a:r>
          </a:p>
        </p:txBody>
      </p:sp>
      <p:sp>
        <p:nvSpPr>
          <p:cNvPr id="9" name="Content Placeholder 6"/>
          <p:cNvSpPr>
            <a:spLocks noGrp="1"/>
          </p:cNvSpPr>
          <p:nvPr>
            <p:ph sz="quarter" idx="13"/>
          </p:nvPr>
        </p:nvSpPr>
        <p:spPr>
          <a:xfrm>
            <a:off x="2851484" y="1098508"/>
            <a:ext cx="2362200" cy="5381375"/>
          </a:xfrm>
        </p:spPr>
        <p:txBody>
          <a:bodyPr>
            <a:normAutofit fontScale="92500" lnSpcReduction="20000"/>
          </a:bodyPr>
          <a:lstStyle/>
          <a:p>
            <a:r>
              <a:rPr lang="en-US" b="1" u="sng" dirty="0">
                <a:solidFill>
                  <a:srgbClr val="FFFF00"/>
                </a:solidFill>
              </a:rPr>
              <a:t>Generic Concepts</a:t>
            </a:r>
          </a:p>
          <a:p>
            <a:r>
              <a:rPr lang="en-US" dirty="0"/>
              <a:t>Organizations</a:t>
            </a:r>
          </a:p>
          <a:p>
            <a:r>
              <a:rPr lang="en-US" dirty="0"/>
              <a:t>Patterns</a:t>
            </a:r>
          </a:p>
          <a:p>
            <a:r>
              <a:rPr lang="en-US" dirty="0"/>
              <a:t>Persons</a:t>
            </a:r>
          </a:p>
          <a:p>
            <a:r>
              <a:rPr lang="en-US" dirty="0"/>
              <a:t>Physical Entities</a:t>
            </a:r>
          </a:p>
          <a:p>
            <a:r>
              <a:rPr lang="en-US" dirty="0"/>
              <a:t>Places</a:t>
            </a:r>
          </a:p>
          <a:p>
            <a:r>
              <a:rPr lang="en-US" dirty="0"/>
              <a:t>Policies</a:t>
            </a:r>
          </a:p>
          <a:p>
            <a:r>
              <a:rPr lang="en-US" dirty="0"/>
              <a:t>Predictions</a:t>
            </a:r>
          </a:p>
          <a:p>
            <a:r>
              <a:rPr lang="en-US" dirty="0"/>
              <a:t>Processes</a:t>
            </a:r>
          </a:p>
          <a:p>
            <a:r>
              <a:rPr lang="en-US" dirty="0"/>
              <a:t>Quantities and Units</a:t>
            </a:r>
          </a:p>
          <a:p>
            <a:r>
              <a:rPr lang="en-US" dirty="0"/>
              <a:t>Resources</a:t>
            </a:r>
          </a:p>
          <a:p>
            <a:r>
              <a:rPr lang="en-US" dirty="0"/>
              <a:t>Responsible Performers</a:t>
            </a:r>
          </a:p>
          <a:p>
            <a:r>
              <a:rPr lang="en-US" dirty="0"/>
              <a:t>Rules</a:t>
            </a:r>
          </a:p>
          <a:p>
            <a:r>
              <a:rPr lang="en-US" dirty="0"/>
              <a:t>Situations</a:t>
            </a:r>
          </a:p>
          <a:p>
            <a:r>
              <a:rPr lang="en-US" dirty="0"/>
              <a:t>Time and Temporality</a:t>
            </a:r>
          </a:p>
          <a:p>
            <a:r>
              <a:rPr lang="en-US" dirty="0"/>
              <a:t>Vendors and Producers</a:t>
            </a:r>
          </a:p>
          <a:p>
            <a:endParaRPr lang="en-US" dirty="0"/>
          </a:p>
        </p:txBody>
      </p:sp>
      <p:sp>
        <p:nvSpPr>
          <p:cNvPr id="10" name="Content Placeholder 6"/>
          <p:cNvSpPr>
            <a:spLocks noGrp="1"/>
          </p:cNvSpPr>
          <p:nvPr>
            <p:ph sz="quarter" idx="13"/>
          </p:nvPr>
        </p:nvSpPr>
        <p:spPr>
          <a:xfrm>
            <a:off x="5410200" y="1098508"/>
            <a:ext cx="2743200" cy="4648200"/>
          </a:xfrm>
        </p:spPr>
        <p:txBody>
          <a:bodyPr>
            <a:normAutofit fontScale="92500" lnSpcReduction="20000"/>
          </a:bodyPr>
          <a:lstStyle/>
          <a:p>
            <a:r>
              <a:rPr lang="en-US" b="1" u="sng" dirty="0">
                <a:solidFill>
                  <a:srgbClr val="FFFF00"/>
                </a:solidFill>
              </a:rPr>
              <a:t>Threat and Risk Specific Concepts</a:t>
            </a:r>
          </a:p>
          <a:p>
            <a:r>
              <a:rPr lang="en-US" dirty="0"/>
              <a:t>Campaigns</a:t>
            </a:r>
          </a:p>
          <a:p>
            <a:r>
              <a:rPr lang="en-US" dirty="0"/>
              <a:t>Danger</a:t>
            </a:r>
          </a:p>
          <a:p>
            <a:r>
              <a:rPr lang="en-US" dirty="0"/>
              <a:t>Danger Categories</a:t>
            </a:r>
          </a:p>
          <a:p>
            <a:r>
              <a:rPr lang="en-US" dirty="0"/>
              <a:t>Danger Sources</a:t>
            </a:r>
          </a:p>
          <a:p>
            <a:r>
              <a:rPr lang="en-US" dirty="0"/>
              <a:t>Incidents and Failures</a:t>
            </a:r>
          </a:p>
          <a:p>
            <a:r>
              <a:rPr lang="en-US" dirty="0"/>
              <a:t>Indicators</a:t>
            </a:r>
          </a:p>
          <a:p>
            <a:r>
              <a:rPr lang="en-US" dirty="0"/>
              <a:t>Risk</a:t>
            </a:r>
          </a:p>
          <a:p>
            <a:r>
              <a:rPr lang="en-US" dirty="0"/>
              <a:t>Risk Treatment</a:t>
            </a:r>
          </a:p>
          <a:p>
            <a:r>
              <a:rPr lang="en-US" dirty="0"/>
              <a:t>Threat Actors</a:t>
            </a:r>
          </a:p>
          <a:p>
            <a:r>
              <a:rPr lang="en-US" dirty="0"/>
              <a:t>Undesirable Situations</a:t>
            </a:r>
          </a:p>
          <a:p>
            <a:r>
              <a:rPr lang="en-US" dirty="0"/>
              <a:t>Vulnerabilities</a:t>
            </a:r>
          </a:p>
          <a:p>
            <a:r>
              <a:rPr lang="en-US" dirty="0"/>
              <a:t>Weapons</a:t>
            </a:r>
          </a:p>
        </p:txBody>
      </p:sp>
      <p:sp>
        <p:nvSpPr>
          <p:cNvPr id="5" name="Footer Placeholder 4"/>
          <p:cNvSpPr>
            <a:spLocks noGrp="1"/>
          </p:cNvSpPr>
          <p:nvPr>
            <p:ph type="ftr" sz="quarter" idx="17"/>
          </p:nvPr>
        </p:nvSpPr>
        <p:spPr/>
        <p:txBody>
          <a:bodyPr/>
          <a:lstStyle/>
          <a:p>
            <a:r>
              <a:rPr lang="en-US" dirty="0"/>
              <a:t>OMG Operational Threat &amp; Risk</a:t>
            </a:r>
          </a:p>
        </p:txBody>
      </p:sp>
      <p:sp>
        <p:nvSpPr>
          <p:cNvPr id="8" name="Slide Number Placeholder 7"/>
          <p:cNvSpPr>
            <a:spLocks noGrp="1"/>
          </p:cNvSpPr>
          <p:nvPr>
            <p:ph type="sldNum" sz="quarter" idx="16"/>
          </p:nvPr>
        </p:nvSpPr>
        <p:spPr/>
        <p:txBody>
          <a:bodyPr/>
          <a:lstStyle/>
          <a:p>
            <a:fld id="{C5349D12-3EF0-44B0-8484-0F10BE0E01DA}" type="slidenum">
              <a:rPr lang="en-US" smtClean="0"/>
              <a:t>33</a:t>
            </a:fld>
            <a:endParaRPr lang="en-US"/>
          </a:p>
        </p:txBody>
      </p:sp>
      <p:sp>
        <p:nvSpPr>
          <p:cNvPr id="11" name="Date Placeholder 10"/>
          <p:cNvSpPr>
            <a:spLocks noGrp="1"/>
          </p:cNvSpPr>
          <p:nvPr>
            <p:ph type="dt" sz="half" idx="15"/>
          </p:nvPr>
        </p:nvSpPr>
        <p:spPr/>
        <p:txBody>
          <a:bodyPr/>
          <a:lstStyle/>
          <a:p>
            <a:r>
              <a:rPr lang="en-US" dirty="0"/>
              <a:t>11/2016</a:t>
            </a:r>
          </a:p>
        </p:txBody>
      </p:sp>
      <p:sp>
        <p:nvSpPr>
          <p:cNvPr id="12" name="Content Placeholder 6"/>
          <p:cNvSpPr>
            <a:spLocks noGrp="1"/>
          </p:cNvSpPr>
          <p:nvPr>
            <p:ph sz="quarter" idx="13"/>
          </p:nvPr>
        </p:nvSpPr>
        <p:spPr>
          <a:xfrm>
            <a:off x="560973" y="1090863"/>
            <a:ext cx="2290511" cy="5538537"/>
          </a:xfrm>
        </p:spPr>
        <p:txBody>
          <a:bodyPr>
            <a:normAutofit fontScale="85000" lnSpcReduction="20000"/>
          </a:bodyPr>
          <a:lstStyle/>
          <a:p>
            <a:r>
              <a:rPr lang="en-US" b="1" u="sng" dirty="0">
                <a:solidFill>
                  <a:srgbClr val="FFFF00"/>
                </a:solidFill>
              </a:rPr>
              <a:t>Generic Concepts</a:t>
            </a:r>
          </a:p>
          <a:p>
            <a:r>
              <a:rPr lang="en-US" dirty="0"/>
              <a:t>Abilities</a:t>
            </a:r>
          </a:p>
          <a:p>
            <a:r>
              <a:rPr lang="en-US" dirty="0"/>
              <a:t>Actors</a:t>
            </a:r>
          </a:p>
          <a:p>
            <a:r>
              <a:rPr lang="en-US" dirty="0"/>
              <a:t>Assessment</a:t>
            </a:r>
          </a:p>
          <a:p>
            <a:r>
              <a:rPr lang="en-US" dirty="0"/>
              <a:t>Contact Information</a:t>
            </a:r>
          </a:p>
          <a:p>
            <a:r>
              <a:rPr lang="en-US" dirty="0"/>
              <a:t>Containment</a:t>
            </a:r>
          </a:p>
          <a:p>
            <a:r>
              <a:rPr lang="en-US" dirty="0"/>
              <a:t>Control</a:t>
            </a:r>
          </a:p>
          <a:p>
            <a:r>
              <a:rPr lang="en-US" dirty="0"/>
              <a:t>Credentials</a:t>
            </a:r>
          </a:p>
          <a:p>
            <a:r>
              <a:rPr lang="en-US" dirty="0"/>
              <a:t>Cyber</a:t>
            </a:r>
          </a:p>
          <a:p>
            <a:r>
              <a:rPr lang="en-US" dirty="0"/>
              <a:t>Enterprise</a:t>
            </a:r>
          </a:p>
          <a:p>
            <a:r>
              <a:rPr lang="en-US" dirty="0"/>
              <a:t>Entities</a:t>
            </a:r>
          </a:p>
          <a:p>
            <a:r>
              <a:rPr lang="en-US" dirty="0"/>
              <a:t>Events and Activities</a:t>
            </a:r>
          </a:p>
          <a:p>
            <a:r>
              <a:rPr lang="en-US" dirty="0"/>
              <a:t>Identifiers</a:t>
            </a:r>
          </a:p>
          <a:p>
            <a:r>
              <a:rPr lang="en-US" dirty="0"/>
              <a:t>Intent</a:t>
            </a:r>
          </a:p>
          <a:p>
            <a:r>
              <a:rPr lang="en-US" dirty="0"/>
              <a:t>Location</a:t>
            </a:r>
          </a:p>
          <a:p>
            <a:r>
              <a:rPr lang="en-US" dirty="0"/>
              <a:t>Objectives</a:t>
            </a:r>
          </a:p>
          <a:p>
            <a:r>
              <a:rPr lang="en-US" dirty="0"/>
              <a:t>Observations</a:t>
            </a:r>
          </a:p>
        </p:txBody>
      </p:sp>
    </p:spTree>
    <p:extLst>
      <p:ext uri="{BB962C8B-B14F-4D97-AF65-F5344CB8AC3E}">
        <p14:creationId xmlns:p14="http://schemas.microsoft.com/office/powerpoint/2010/main" val="327365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How threat &amp; risk concepts and mappings are represented using UML</a:t>
            </a:r>
          </a:p>
        </p:txBody>
      </p:sp>
      <p:sp>
        <p:nvSpPr>
          <p:cNvPr id="5" name="Date Placeholder 4"/>
          <p:cNvSpPr>
            <a:spLocks noGrp="1"/>
          </p:cNvSpPr>
          <p:nvPr>
            <p:ph type="dt" sz="half" idx="10"/>
          </p:nvPr>
        </p:nvSpPr>
        <p:spPr/>
        <p:txBody>
          <a:bodyPr/>
          <a:lstStyle/>
          <a:p>
            <a:r>
              <a:rPr lang="en-US"/>
              <a:t>11/18/2015</a:t>
            </a:r>
          </a:p>
        </p:txBody>
      </p:sp>
      <p:sp>
        <p:nvSpPr>
          <p:cNvPr id="6" name="Slide Number Placeholder 5"/>
          <p:cNvSpPr>
            <a:spLocks noGrp="1"/>
          </p:cNvSpPr>
          <p:nvPr>
            <p:ph type="sldNum" sz="quarter" idx="11"/>
          </p:nvPr>
        </p:nvSpPr>
        <p:spPr/>
        <p:txBody>
          <a:bodyPr/>
          <a:lstStyle/>
          <a:p>
            <a:fld id="{C5349D12-3EF0-44B0-8484-0F10BE0E01DA}" type="slidenum">
              <a:rPr lang="en-US" smtClean="0"/>
              <a:t>34</a:t>
            </a:fld>
            <a:endParaRPr lang="en-US"/>
          </a:p>
        </p:txBody>
      </p:sp>
      <p:sp>
        <p:nvSpPr>
          <p:cNvPr id="7" name="Footer Placeholder 6"/>
          <p:cNvSpPr>
            <a:spLocks noGrp="1"/>
          </p:cNvSpPr>
          <p:nvPr>
            <p:ph type="ftr" sz="quarter" idx="12"/>
          </p:nvPr>
        </p:nvSpPr>
        <p:spPr/>
        <p:txBody>
          <a:bodyPr/>
          <a:lstStyle/>
          <a:p>
            <a:r>
              <a:rPr lang="en-US"/>
              <a:t>OMG Threat &amp; Risk for STIDS 2015</a:t>
            </a:r>
          </a:p>
        </p:txBody>
      </p:sp>
      <p:sp>
        <p:nvSpPr>
          <p:cNvPr id="8" name="Title 7"/>
          <p:cNvSpPr>
            <a:spLocks noGrp="1"/>
          </p:cNvSpPr>
          <p:nvPr>
            <p:ph type="title"/>
          </p:nvPr>
        </p:nvSpPr>
        <p:spPr/>
        <p:txBody>
          <a:bodyPr/>
          <a:lstStyle/>
          <a:p>
            <a:r>
              <a:rPr lang="en-US" dirty="0"/>
              <a:t>Example Models</a:t>
            </a:r>
          </a:p>
        </p:txBody>
      </p:sp>
    </p:spTree>
    <p:extLst>
      <p:ext uri="{BB962C8B-B14F-4D97-AF65-F5344CB8AC3E}">
        <p14:creationId xmlns:p14="http://schemas.microsoft.com/office/powerpoint/2010/main" val="9532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t>11/2016</a:t>
            </a:r>
          </a:p>
        </p:txBody>
      </p:sp>
      <p:sp>
        <p:nvSpPr>
          <p:cNvPr id="6" name="Slide Number Placeholder 5"/>
          <p:cNvSpPr>
            <a:spLocks noGrp="1"/>
          </p:cNvSpPr>
          <p:nvPr>
            <p:ph type="sldNum" sz="quarter" idx="11"/>
          </p:nvPr>
        </p:nvSpPr>
        <p:spPr/>
        <p:txBody>
          <a:bodyPr/>
          <a:lstStyle/>
          <a:p>
            <a:fld id="{C5349D12-3EF0-44B0-8484-0F10BE0E01DA}" type="slidenum">
              <a:rPr lang="en-US" smtClean="0"/>
              <a:t>35</a:t>
            </a:fld>
            <a:endParaRPr lang="en-US"/>
          </a:p>
        </p:txBody>
      </p:sp>
      <p:sp>
        <p:nvSpPr>
          <p:cNvPr id="7" name="Footer Placeholder 6"/>
          <p:cNvSpPr>
            <a:spLocks noGrp="1"/>
          </p:cNvSpPr>
          <p:nvPr>
            <p:ph type="ftr" sz="quarter" idx="12"/>
          </p:nvPr>
        </p:nvSpPr>
        <p:spPr/>
        <p:txBody>
          <a:bodyPr/>
          <a:lstStyle/>
          <a:p>
            <a:r>
              <a:rPr lang="en-US" dirty="0"/>
              <a:t>OMG Threat &amp; Risk </a:t>
            </a:r>
          </a:p>
        </p:txBody>
      </p:sp>
      <p:sp>
        <p:nvSpPr>
          <p:cNvPr id="8" name="Title 7"/>
          <p:cNvSpPr>
            <a:spLocks noGrp="1"/>
          </p:cNvSpPr>
          <p:nvPr>
            <p:ph type="title"/>
          </p:nvPr>
        </p:nvSpPr>
        <p:spPr/>
        <p:txBody>
          <a:bodyPr>
            <a:normAutofit fontScale="90000"/>
          </a:bodyPr>
          <a:lstStyle/>
          <a:p>
            <a:r>
              <a:rPr lang="en-US" dirty="0"/>
              <a:t>Example of Modeling Style</a:t>
            </a:r>
          </a:p>
        </p:txBody>
      </p:sp>
      <p:sp>
        <p:nvSpPr>
          <p:cNvPr id="11" name="TextBox 10"/>
          <p:cNvSpPr txBox="1"/>
          <p:nvPr/>
        </p:nvSpPr>
        <p:spPr>
          <a:xfrm>
            <a:off x="-14416" y="4583928"/>
            <a:ext cx="89916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 Possession relationships are “first class” – have a timeframe, can be part of cause and effect, etc.</a:t>
            </a:r>
          </a:p>
          <a:p>
            <a:pPr marL="285750" indent="-285750">
              <a:buFont typeface="Arial" panose="020B0604020202020204" pitchFamily="34" charset="0"/>
              <a:buChar char="•"/>
            </a:pPr>
            <a:r>
              <a:rPr lang="en-US" sz="1600" dirty="0"/>
              <a:t>“Controlling Actor” is a role – people and organizations can play this role</a:t>
            </a:r>
          </a:p>
          <a:p>
            <a:pPr marL="285750" indent="-285750">
              <a:buFont typeface="Arial" panose="020B0604020202020204" pitchFamily="34" charset="0"/>
              <a:buChar char="•"/>
            </a:pPr>
            <a:r>
              <a:rPr lang="en-US" sz="1600" dirty="0"/>
              <a:t>Both entity classes and relationships form hierarchies</a:t>
            </a:r>
          </a:p>
          <a:p>
            <a:pPr marL="285750" indent="-285750">
              <a:buFont typeface="Arial" panose="020B0604020202020204" pitchFamily="34" charset="0"/>
              <a:buChar char="•"/>
            </a:pPr>
            <a:r>
              <a:rPr lang="en-US" sz="1600" dirty="0"/>
              <a:t>There are multiple ways “data structures” could be arranged to represent this information or a subset of it – that is the subject of mappings.</a:t>
            </a:r>
          </a:p>
          <a:p>
            <a:pPr marL="285750" indent="-285750">
              <a:buFont typeface="Arial" panose="020B0604020202020204" pitchFamily="34" charset="0"/>
              <a:buChar char="•"/>
            </a:pPr>
            <a:endParaRPr lang="en-US" sz="1600" dirty="0"/>
          </a:p>
        </p:txBody>
      </p:sp>
      <p:pic>
        <p:nvPicPr>
          <p:cNvPr id="14" name="Picture 13"/>
          <p:cNvPicPr>
            <a:picLocks noChangeAspect="1"/>
          </p:cNvPicPr>
          <p:nvPr/>
        </p:nvPicPr>
        <p:blipFill>
          <a:blip r:embed="rId2"/>
          <a:stretch>
            <a:fillRect/>
          </a:stretch>
        </p:blipFill>
        <p:spPr>
          <a:xfrm>
            <a:off x="17961" y="990600"/>
            <a:ext cx="9130158" cy="3428571"/>
          </a:xfrm>
          <a:prstGeom prst="rect">
            <a:avLst/>
          </a:prstGeom>
        </p:spPr>
      </p:pic>
    </p:spTree>
    <p:extLst>
      <p:ext uri="{BB962C8B-B14F-4D97-AF65-F5344CB8AC3E}">
        <p14:creationId xmlns:p14="http://schemas.microsoft.com/office/powerpoint/2010/main" val="2238403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11/2016</a:t>
            </a:r>
          </a:p>
        </p:txBody>
      </p:sp>
      <p:sp>
        <p:nvSpPr>
          <p:cNvPr id="3" name="Slide Number Placeholder 2"/>
          <p:cNvSpPr>
            <a:spLocks noGrp="1"/>
          </p:cNvSpPr>
          <p:nvPr>
            <p:ph type="sldNum" sz="quarter" idx="11"/>
          </p:nvPr>
        </p:nvSpPr>
        <p:spPr/>
        <p:txBody>
          <a:bodyPr/>
          <a:lstStyle/>
          <a:p>
            <a:fld id="{C5349D12-3EF0-44B0-8484-0F10BE0E01DA}" type="slidenum">
              <a:rPr lang="en-US" smtClean="0"/>
              <a:t>36</a:t>
            </a:fld>
            <a:endParaRPr lang="en-US"/>
          </a:p>
        </p:txBody>
      </p:sp>
      <p:sp>
        <p:nvSpPr>
          <p:cNvPr id="4" name="Footer Placeholder 3"/>
          <p:cNvSpPr>
            <a:spLocks noGrp="1"/>
          </p:cNvSpPr>
          <p:nvPr>
            <p:ph type="ftr" sz="quarter" idx="12"/>
          </p:nvPr>
        </p:nvSpPr>
        <p:spPr/>
        <p:txBody>
          <a:bodyPr/>
          <a:lstStyle/>
          <a:p>
            <a:r>
              <a:rPr lang="en-US" dirty="0"/>
              <a:t>OMG Operational Threat &amp; Risk</a:t>
            </a:r>
          </a:p>
        </p:txBody>
      </p:sp>
      <p:sp>
        <p:nvSpPr>
          <p:cNvPr id="5" name="Title 4"/>
          <p:cNvSpPr>
            <a:spLocks noGrp="1"/>
          </p:cNvSpPr>
          <p:nvPr>
            <p:ph type="title"/>
          </p:nvPr>
        </p:nvSpPr>
        <p:spPr/>
        <p:txBody>
          <a:bodyPr>
            <a:normAutofit fontScale="90000"/>
          </a:bodyPr>
          <a:lstStyle/>
          <a:p>
            <a:r>
              <a:rPr lang="en-US" dirty="0"/>
              <a:t>Example Instances</a:t>
            </a:r>
          </a:p>
        </p:txBody>
      </p:sp>
      <p:pic>
        <p:nvPicPr>
          <p:cNvPr id="6" name="Picture 5"/>
          <p:cNvPicPr>
            <a:picLocks noChangeAspect="1"/>
          </p:cNvPicPr>
          <p:nvPr/>
        </p:nvPicPr>
        <p:blipFill>
          <a:blip r:embed="rId2"/>
          <a:stretch>
            <a:fillRect/>
          </a:stretch>
        </p:blipFill>
        <p:spPr>
          <a:xfrm>
            <a:off x="152400" y="1066800"/>
            <a:ext cx="8761904" cy="3784127"/>
          </a:xfrm>
          <a:prstGeom prst="rect">
            <a:avLst/>
          </a:prstGeom>
        </p:spPr>
      </p:pic>
      <p:sp>
        <p:nvSpPr>
          <p:cNvPr id="7" name="TextBox 6"/>
          <p:cNvSpPr txBox="1"/>
          <p:nvPr/>
        </p:nvSpPr>
        <p:spPr>
          <a:xfrm>
            <a:off x="352426" y="5257800"/>
            <a:ext cx="8561878" cy="1200329"/>
          </a:xfrm>
          <a:prstGeom prst="rect">
            <a:avLst/>
          </a:prstGeom>
          <a:noFill/>
        </p:spPr>
        <p:txBody>
          <a:bodyPr wrap="square" rtlCol="0">
            <a:spAutoFit/>
          </a:bodyPr>
          <a:lstStyle/>
          <a:p>
            <a:r>
              <a:rPr lang="en-US" dirty="0"/>
              <a:t>In the time interval from 2005-2010 Sue &lt;possesses&gt;“Key-card-A8988” that &lt;attests to&gt; the permission: Sue &lt;has permission to perform&gt; “Enter Building 5”.</a:t>
            </a:r>
          </a:p>
          <a:p>
            <a:endParaRPr lang="en-US" dirty="0"/>
          </a:p>
          <a:p>
            <a:r>
              <a:rPr lang="en-US" dirty="0"/>
              <a:t>Note: Note the best notation; this is intended to validate the model using UML.</a:t>
            </a:r>
          </a:p>
        </p:txBody>
      </p:sp>
    </p:spTree>
    <p:extLst>
      <p:ext uri="{BB962C8B-B14F-4D97-AF65-F5344CB8AC3E}">
        <p14:creationId xmlns:p14="http://schemas.microsoft.com/office/powerpoint/2010/main" val="312203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37</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a:xfrm>
            <a:off x="381000" y="152400"/>
            <a:ext cx="8153400" cy="685800"/>
          </a:xfrm>
        </p:spPr>
        <p:txBody>
          <a:bodyPr>
            <a:normAutofit fontScale="90000"/>
          </a:bodyPr>
          <a:lstStyle/>
          <a:p>
            <a:r>
              <a:rPr lang="en-US" dirty="0"/>
              <a:t>Example of more threat-specific module</a:t>
            </a:r>
          </a:p>
        </p:txBody>
      </p:sp>
      <p:pic>
        <p:nvPicPr>
          <p:cNvPr id="9" name="Picture 8"/>
          <p:cNvPicPr>
            <a:picLocks noChangeAspect="1"/>
          </p:cNvPicPr>
          <p:nvPr/>
        </p:nvPicPr>
        <p:blipFill>
          <a:blip r:embed="rId2"/>
          <a:stretch>
            <a:fillRect/>
          </a:stretch>
        </p:blipFill>
        <p:spPr>
          <a:xfrm>
            <a:off x="552450" y="715717"/>
            <a:ext cx="7772400" cy="6146294"/>
          </a:xfrm>
          <a:prstGeom prst="rect">
            <a:avLst/>
          </a:prstGeom>
        </p:spPr>
      </p:pic>
    </p:spTree>
    <p:extLst>
      <p:ext uri="{BB962C8B-B14F-4D97-AF65-F5344CB8AC3E}">
        <p14:creationId xmlns:p14="http://schemas.microsoft.com/office/powerpoint/2010/main" val="2272201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Operational Threat/Risk uses the in-progress “Semantic Information Modeling for Federation” (SIMF) specification, being developed in the OMG.</a:t>
            </a:r>
          </a:p>
          <a:p>
            <a:r>
              <a:rPr lang="en-US" dirty="0"/>
              <a:t>SIMF defines a foundational semantic conceptual model for the modeling language as well as a UML (Unified Modeling Language) profile.</a:t>
            </a:r>
          </a:p>
          <a:p>
            <a:r>
              <a:rPr lang="en-US" dirty="0"/>
              <a:t>The UML Profile is what has been shown, using the “Cameo Concept Modeler” from </a:t>
            </a:r>
            <a:r>
              <a:rPr lang="en-US" dirty="0" err="1"/>
              <a:t>Nomagic</a:t>
            </a:r>
            <a:r>
              <a:rPr lang="en-US" dirty="0"/>
              <a:t>. </a:t>
            </a:r>
          </a:p>
          <a:p>
            <a:r>
              <a:rPr lang="en-US" dirty="0"/>
              <a:t>Based on the (draft) specification, CCM is able to generate OWL for the threat/risk model. Other implementation technologies could be generated as well.</a:t>
            </a:r>
          </a:p>
        </p:txBody>
      </p:sp>
      <p:sp>
        <p:nvSpPr>
          <p:cNvPr id="2" name="Date Placeholder 1"/>
          <p:cNvSpPr>
            <a:spLocks noGrp="1"/>
          </p:cNvSpPr>
          <p:nvPr>
            <p:ph type="dt" sz="half" idx="14"/>
          </p:nvPr>
        </p:nvSpPr>
        <p:spPr/>
        <p:txBody>
          <a:bodyPr/>
          <a:lstStyle/>
          <a:p>
            <a:r>
              <a:rPr lang="en-US" dirty="0"/>
              <a:t>11/2016</a:t>
            </a:r>
          </a:p>
        </p:txBody>
      </p:sp>
      <p:sp>
        <p:nvSpPr>
          <p:cNvPr id="3" name="Slide Number Placeholder 2"/>
          <p:cNvSpPr>
            <a:spLocks noGrp="1"/>
          </p:cNvSpPr>
          <p:nvPr>
            <p:ph type="sldNum" sz="quarter" idx="15"/>
          </p:nvPr>
        </p:nvSpPr>
        <p:spPr/>
        <p:txBody>
          <a:bodyPr/>
          <a:lstStyle/>
          <a:p>
            <a:fld id="{C5349D12-3EF0-44B0-8484-0F10BE0E01DA}" type="slidenum">
              <a:rPr lang="en-US" smtClean="0"/>
              <a:t>38</a:t>
            </a:fld>
            <a:endParaRPr lang="en-US"/>
          </a:p>
        </p:txBody>
      </p:sp>
      <p:sp>
        <p:nvSpPr>
          <p:cNvPr id="4" name="Footer Placeholder 3"/>
          <p:cNvSpPr>
            <a:spLocks noGrp="1"/>
          </p:cNvSpPr>
          <p:nvPr>
            <p:ph type="ftr" sz="quarter" idx="16"/>
          </p:nvPr>
        </p:nvSpPr>
        <p:spPr/>
        <p:txBody>
          <a:bodyPr/>
          <a:lstStyle/>
          <a:p>
            <a:r>
              <a:rPr lang="en-US" dirty="0"/>
              <a:t>OMG Operational Threat &amp; Risk</a:t>
            </a:r>
          </a:p>
        </p:txBody>
      </p:sp>
      <p:sp>
        <p:nvSpPr>
          <p:cNvPr id="6" name="Title 5"/>
          <p:cNvSpPr>
            <a:spLocks noGrp="1"/>
          </p:cNvSpPr>
          <p:nvPr>
            <p:ph type="title"/>
          </p:nvPr>
        </p:nvSpPr>
        <p:spPr/>
        <p:txBody>
          <a:bodyPr>
            <a:normAutofit fontScale="90000"/>
          </a:bodyPr>
          <a:lstStyle/>
          <a:p>
            <a:r>
              <a:rPr lang="en-US" dirty="0"/>
              <a:t>Model/Ontology/Vocabulary Representation</a:t>
            </a:r>
          </a:p>
        </p:txBody>
      </p:sp>
    </p:spTree>
    <p:extLst>
      <p:ext uri="{BB962C8B-B14F-4D97-AF65-F5344CB8AC3E}">
        <p14:creationId xmlns:p14="http://schemas.microsoft.com/office/powerpoint/2010/main" val="2633533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STIX &amp; NIEM</a:t>
            </a:r>
          </a:p>
        </p:txBody>
      </p:sp>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39</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p:txBody>
          <a:bodyPr/>
          <a:lstStyle/>
          <a:p>
            <a:r>
              <a:rPr lang="en-US" dirty="0"/>
              <a:t>Data Mappings</a:t>
            </a:r>
          </a:p>
        </p:txBody>
      </p:sp>
    </p:spTree>
    <p:extLst>
      <p:ext uri="{BB962C8B-B14F-4D97-AF65-F5344CB8AC3E}">
        <p14:creationId xmlns:p14="http://schemas.microsoft.com/office/powerpoint/2010/main" val="117442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What we need is an integrating framework </a:t>
            </a:r>
            <a:r>
              <a:rPr lang="en-US" sz="3200" dirty="0">
                <a:solidFill>
                  <a:srgbClr val="FF0000"/>
                </a:solidFill>
              </a:rPr>
              <a:t>that supports automated data mapping</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a:t>OMG Threat &amp; Risk for STIDS 2015</a:t>
            </a:r>
          </a:p>
        </p:txBody>
      </p:sp>
      <p:sp>
        <p:nvSpPr>
          <p:cNvPr id="8" name="Slide Number Placeholder 7"/>
          <p:cNvSpPr>
            <a:spLocks noGrp="1"/>
          </p:cNvSpPr>
          <p:nvPr>
            <p:ph type="sldNum" sz="quarter" idx="15"/>
          </p:nvPr>
        </p:nvSpPr>
        <p:spPr/>
        <p:txBody>
          <a:bodyPr/>
          <a:lstStyle/>
          <a:p>
            <a:fld id="{C5349D12-3EF0-44B0-8484-0F10BE0E01DA}" type="slidenum">
              <a:rPr lang="en-US" smtClean="0"/>
              <a:t>4</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533400"/>
          </a:xfrm>
        </p:spPr>
        <p:txBody>
          <a:bodyPr>
            <a:normAutofit fontScale="90000"/>
          </a:bodyPr>
          <a:lstStyle/>
          <a:p>
            <a:r>
              <a:rPr lang="en-US" dirty="0"/>
              <a:t>Representing the STIX physical model</a:t>
            </a:r>
          </a:p>
        </p:txBody>
      </p:sp>
      <p:sp>
        <p:nvSpPr>
          <p:cNvPr id="9" name="TextBox 8"/>
          <p:cNvSpPr txBox="1"/>
          <p:nvPr/>
        </p:nvSpPr>
        <p:spPr>
          <a:xfrm>
            <a:off x="-3886200" y="1371600"/>
            <a:ext cx="33256476" cy="3416320"/>
          </a:xfrm>
          <a:prstGeom prst="rect">
            <a:avLst/>
          </a:prstGeom>
          <a:noFill/>
        </p:spPr>
        <p:txBody>
          <a:bodyPr wrap="none" rtlCol="0">
            <a:spAutoFit/>
          </a:bodyPr>
          <a:lstStyle/>
          <a:p>
            <a:r>
              <a:rPr lang="en-US" sz="1200" dirty="0"/>
              <a:t>		&lt;</a:t>
            </a:r>
            <a:r>
              <a:rPr lang="en-US" sz="1200" dirty="0" err="1"/>
              <a:t>xs:complexContent</a:t>
            </a:r>
            <a:r>
              <a:rPr lang="en-US" sz="1200" dirty="0"/>
              <a:t>&gt;</a:t>
            </a:r>
          </a:p>
          <a:p>
            <a:r>
              <a:rPr lang="en-US" sz="1200" dirty="0"/>
              <a:t>			&lt;</a:t>
            </a:r>
            <a:r>
              <a:rPr lang="en-US" sz="1200" dirty="0" err="1"/>
              <a:t>xs:extension</a:t>
            </a:r>
            <a:r>
              <a:rPr lang="en-US" sz="1200" dirty="0"/>
              <a:t> base="</a:t>
            </a:r>
            <a:r>
              <a:rPr lang="en-US" sz="1200" dirty="0" err="1"/>
              <a:t>stixCommon:IndicatorBaseType</a:t>
            </a:r>
            <a:r>
              <a:rPr lang="en-US" sz="1200" dirty="0"/>
              <a:t>"&gt;</a:t>
            </a:r>
          </a:p>
          <a:p>
            <a:r>
              <a:rPr lang="en-US" sz="1200" dirty="0"/>
              <a:t>				&lt;</a:t>
            </a:r>
            <a:r>
              <a:rPr lang="en-US" sz="1200" dirty="0" err="1"/>
              <a:t>xs:sequence</a:t>
            </a:r>
            <a:r>
              <a:rPr lang="en-US" sz="1200" dirty="0"/>
              <a:t>&gt;</a:t>
            </a:r>
          </a:p>
          <a:p>
            <a:r>
              <a:rPr lang="en-US" sz="1200" dirty="0"/>
              <a:t>					&lt;</a:t>
            </a:r>
            <a:r>
              <a:rPr lang="en-US" sz="1200" dirty="0" err="1"/>
              <a:t>xs:element</a:t>
            </a:r>
            <a:r>
              <a:rPr lang="en-US" sz="1200" dirty="0"/>
              <a:t> name="Title" type="</a:t>
            </a:r>
            <a:r>
              <a:rPr lang="en-US" sz="1200" dirty="0" err="1"/>
              <a:t>xs:string</a:t>
            </a:r>
            <a:r>
              <a:rPr lang="en-US" sz="1200" dirty="0"/>
              <a:t>" </a:t>
            </a:r>
            <a:r>
              <a:rPr lang="en-US" sz="1200" dirty="0" err="1"/>
              <a:t>minOccurs</a:t>
            </a:r>
            <a:r>
              <a:rPr lang="en-US" sz="1200" dirty="0"/>
              <a:t>="0"&gt;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&gt;The Title field provides a simple title for this Indicator.&lt;/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name="Type" type="</a:t>
            </a:r>
            <a:r>
              <a:rPr lang="en-US" sz="1200" dirty="0" err="1"/>
              <a:t>stixCommon:ControlledVocabularyStringType</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the type or types for this Indicator.&lt;/</a:t>
            </a:r>
            <a:r>
              <a:rPr lang="en-US" sz="1200" dirty="0" err="1"/>
              <a:t>xs:documentation</a:t>
            </a:r>
            <a:r>
              <a:rPr lang="en-US" sz="1200" dirty="0"/>
              <a:t>&gt;</a:t>
            </a:r>
          </a:p>
          <a:p>
            <a:r>
              <a:rPr lang="en-US" sz="1200" dirty="0"/>
              <a:t>							&lt;</a:t>
            </a:r>
            <a:r>
              <a:rPr lang="en-US" sz="1200" dirty="0" err="1"/>
              <a:t>xs:documentation</a:t>
            </a:r>
            <a:r>
              <a:rPr lang="en-US" sz="1200" dirty="0"/>
              <a:t>&gt;This field is implemented through the </a:t>
            </a:r>
            <a:r>
              <a:rPr lang="en-US" sz="1200" dirty="0" err="1"/>
              <a:t>xsi:type</a:t>
            </a:r>
            <a:r>
              <a:rPr lang="en-US" sz="1200" dirty="0"/>
              <a:t> controlled vocabulary extension mechanism. The default vocabulary type is </a:t>
            </a:r>
            <a:r>
              <a:rPr lang="en-US" sz="1200" dirty="0" err="1"/>
              <a:t>IndicatorTypeVocabularyType</a:t>
            </a:r>
            <a:r>
              <a:rPr lang="en-US" sz="1200" dirty="0"/>
              <a:t> in the http://stix.mitre.org/default_vocabularies-1 namespace. This type is defined in the stix_default_vocabularies.xsd file or at the URL http://stix.mitre.org/XMLSchema/default_vocabularies/1.1.1/stix_default_vocabularies.xsd.&lt;/xs:documentation&gt;</a:t>
            </a:r>
          </a:p>
          <a:p>
            <a:r>
              <a:rPr lang="en-US" sz="1200" dirty="0"/>
              <a:t>							&lt;</a:t>
            </a:r>
            <a:r>
              <a:rPr lang="en-US" sz="1200" dirty="0" err="1"/>
              <a:t>xs:documentation</a:t>
            </a:r>
            <a:r>
              <a:rPr lang="en-US" sz="1200" dirty="0"/>
              <a:t>&gt;Users may also define their own vocabulary using the type extension mechanism, specify a vocabulary name and reference using the attributes, or simply use this as a string field.&lt;/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a:t>
            </a:r>
            <a:r>
              <a:rPr lang="en-US" sz="1200" dirty="0" err="1"/>
              <a:t>Alternative_ID</a:t>
            </a:r>
            <a:r>
              <a:rPr lang="en-US" sz="1200" dirty="0"/>
              <a:t>" type="</a:t>
            </a:r>
            <a:r>
              <a:rPr lang="en-US" sz="1200" dirty="0" err="1"/>
              <a:t>xs:string</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an alternative identifier (or alias) for the cyber threat Indicator.&lt;/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01" y="761999"/>
            <a:ext cx="5429250"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Bent Arrow 9"/>
          <p:cNvSpPr/>
          <p:nvPr/>
        </p:nvSpPr>
        <p:spPr>
          <a:xfrm flipV="1">
            <a:off x="2101001" y="4808702"/>
            <a:ext cx="1676400" cy="1536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561379"/>
            <a:ext cx="1872401" cy="2031325"/>
          </a:xfrm>
          <a:prstGeom prst="rect">
            <a:avLst/>
          </a:prstGeom>
          <a:noFill/>
        </p:spPr>
        <p:txBody>
          <a:bodyPr wrap="square" rtlCol="0">
            <a:spAutoFit/>
          </a:bodyPr>
          <a:lstStyle/>
          <a:p>
            <a:r>
              <a:rPr lang="en-US" dirty="0">
                <a:solidFill>
                  <a:srgbClr val="FFFF00"/>
                </a:solidFill>
              </a:rPr>
              <a:t>XML Schema is reverse engineered into UML. Next version of STIX will have native UML model.</a:t>
            </a:r>
          </a:p>
        </p:txBody>
      </p:sp>
      <p:sp>
        <p:nvSpPr>
          <p:cNvPr id="2" name="Footer Placeholder 1"/>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40</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041573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2426" y="228600"/>
            <a:ext cx="8715374" cy="609600"/>
          </a:xfrm>
        </p:spPr>
        <p:txBody>
          <a:bodyPr>
            <a:normAutofit fontScale="90000"/>
          </a:bodyPr>
          <a:lstStyle/>
          <a:p>
            <a:r>
              <a:rPr lang="en-US" dirty="0"/>
              <a:t>XML Element </a:t>
            </a:r>
            <a:r>
              <a:rPr lang="en-US" dirty="0">
                <a:solidFill>
                  <a:srgbClr val="00B050"/>
                </a:solidFill>
              </a:rPr>
              <a:t>represents</a:t>
            </a:r>
            <a:r>
              <a:rPr lang="en-US" dirty="0"/>
              <a:t> concept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26745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a:xfrm>
            <a:off x="76200" y="1447800"/>
            <a:ext cx="1600200" cy="381000"/>
          </a:xfrm>
          <a:prstGeom prst="wedgeRectCallout">
            <a:avLst>
              <a:gd name="adj1" fmla="val 156115"/>
              <a:gd name="adj2" fmla="val 185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11" name="Rectangular Callout 10"/>
          <p:cNvSpPr/>
          <p:nvPr/>
        </p:nvSpPr>
        <p:spPr>
          <a:xfrm>
            <a:off x="7620000" y="914400"/>
            <a:ext cx="1066800" cy="495300"/>
          </a:xfrm>
          <a:prstGeom prst="wedgeRectCallout">
            <a:avLst>
              <a:gd name="adj1" fmla="val -112716"/>
              <a:gd name="adj2" fmla="val 143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a:t>
            </a:r>
          </a:p>
          <a:p>
            <a:pPr algn="ctr"/>
            <a:r>
              <a:rPr lang="en-US" dirty="0"/>
              <a:t>Rule</a:t>
            </a:r>
          </a:p>
        </p:txBody>
      </p:sp>
      <p:sp>
        <p:nvSpPr>
          <p:cNvPr id="10" name="Rectangular Callout 9"/>
          <p:cNvSpPr/>
          <p:nvPr/>
        </p:nvSpPr>
        <p:spPr>
          <a:xfrm>
            <a:off x="0" y="2362200"/>
            <a:ext cx="1600200" cy="381000"/>
          </a:xfrm>
          <a:prstGeom prst="wedgeRectCallout">
            <a:avLst>
              <a:gd name="adj1" fmla="val 57414"/>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XSD</a:t>
            </a:r>
          </a:p>
        </p:txBody>
      </p:sp>
      <p:sp>
        <p:nvSpPr>
          <p:cNvPr id="12" name="Rectangular Callout 11"/>
          <p:cNvSpPr/>
          <p:nvPr/>
        </p:nvSpPr>
        <p:spPr>
          <a:xfrm>
            <a:off x="4724400" y="6019800"/>
            <a:ext cx="1600200" cy="381000"/>
          </a:xfrm>
          <a:prstGeom prst="wedgeRectCallout">
            <a:avLst>
              <a:gd name="adj1" fmla="val -28950"/>
              <a:gd name="adj2" fmla="val -152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Concepts</a:t>
            </a:r>
          </a:p>
        </p:txBody>
      </p:sp>
      <p:sp>
        <p:nvSpPr>
          <p:cNvPr id="7" name="Footer Placeholder 6"/>
          <p:cNvSpPr>
            <a:spLocks noGrp="1"/>
          </p:cNvSpPr>
          <p:nvPr>
            <p:ph type="ftr" sz="quarter" idx="12"/>
          </p:nvPr>
        </p:nvSpPr>
        <p:spPr/>
        <p:txBody>
          <a:bodyPr/>
          <a:lstStyle/>
          <a:p>
            <a:r>
              <a:rPr lang="en-US" dirty="0"/>
              <a:t>OMG Operational Threat &amp; Risk</a:t>
            </a:r>
          </a:p>
        </p:txBody>
      </p:sp>
      <p:sp>
        <p:nvSpPr>
          <p:cNvPr id="9" name="Slide Number Placeholder 8"/>
          <p:cNvSpPr>
            <a:spLocks noGrp="1"/>
          </p:cNvSpPr>
          <p:nvPr>
            <p:ph type="sldNum" sz="quarter" idx="11"/>
          </p:nvPr>
        </p:nvSpPr>
        <p:spPr/>
        <p:txBody>
          <a:bodyPr/>
          <a:lstStyle/>
          <a:p>
            <a:fld id="{C5349D12-3EF0-44B0-8484-0F10BE0E01DA}" type="slidenum">
              <a:rPr lang="en-US" smtClean="0"/>
              <a:t>41</a:t>
            </a:fld>
            <a:endParaRPr lang="en-US"/>
          </a:p>
        </p:txBody>
      </p:sp>
      <p:sp>
        <p:nvSpPr>
          <p:cNvPr id="13" name="Date Placeholder 12"/>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2635610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00038"/>
            <a:ext cx="9410700" cy="745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42</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166887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STIX source data</a:t>
            </a:r>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p>
          <a:p>
            <a:r>
              <a:rPr lang="en-US" sz="1200" dirty="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incident:Incident_Discovery</a:t>
            </a:r>
            <a:r>
              <a:rPr lang="en-US" sz="1200" dirty="0"/>
              <a:t> precision="second"&gt;2013-01-13T00:00:00&lt;/</a:t>
            </a:r>
            <a:r>
              <a:rPr lang="en-US" sz="1200" dirty="0" err="1"/>
              <a:t>incident:Incident_Discovery</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stixCommon:Description</a:t>
            </a:r>
            <a:r>
              <a:rPr lang="en-US" sz="1200" dirty="0"/>
              <a:t>&gt;The person who reported it&lt;/</a:t>
            </a:r>
            <a:r>
              <a:rPr lang="en-US" sz="1200" dirty="0" err="1"/>
              <a:t>stixCommon:Description</a:t>
            </a:r>
            <a:r>
              <a:rPr lang="en-US" sz="1200" dirty="0"/>
              <a:t>&gt; </a:t>
            </a:r>
          </a:p>
          <a:p>
            <a:r>
              <a:rPr lang="en-US" sz="1200" dirty="0"/>
              <a:t>		&lt;</a:t>
            </a:r>
            <a:r>
              <a:rPr lang="en-US" sz="1200" dirty="0" err="1"/>
              <a:t>stixCommon:Identity</a:t>
            </a:r>
            <a:r>
              <a:rPr lang="en-US" sz="1200" dirty="0"/>
              <a:t> id="example:Identity-5db269cf-e603-4df9-ae8c-51ff295abfaa"&gt; </a:t>
            </a:r>
          </a:p>
          <a:p>
            <a:r>
              <a:rPr lang="en-US" sz="1200" dirty="0"/>
              <a:t>			&lt;</a:t>
            </a:r>
            <a:r>
              <a:rPr lang="en-US" sz="1200" dirty="0" err="1"/>
              <a:t>stixCommon:Name</a:t>
            </a:r>
            <a:r>
              <a:rPr lang="en-US" sz="1200" dirty="0"/>
              <a:t>&gt;Sample Investigations, LLC&lt;/</a:t>
            </a:r>
            <a:r>
              <a:rPr lang="en-US" sz="1200" dirty="0" err="1"/>
              <a:t>stixCommon:Name</a:t>
            </a:r>
            <a:r>
              <a:rPr lang="en-US" sz="1200" dirty="0"/>
              <a:t>&gt; </a:t>
            </a:r>
          </a:p>
          <a:p>
            <a:r>
              <a:rPr lang="en-US" sz="1200" dirty="0"/>
              <a:t>		&lt;/</a:t>
            </a:r>
            <a:r>
              <a:rPr lang="en-US" sz="1200" dirty="0" err="1"/>
              <a:t>stixCommon:Identity</a:t>
            </a:r>
            <a:r>
              <a:rPr lang="en-US" sz="1200" dirty="0"/>
              <a:t>&gt; </a:t>
            </a:r>
          </a:p>
          <a:p>
            <a:pPr lvl="1"/>
            <a:r>
              <a:rPr lang="en-US" sz="1200" dirty="0"/>
              <a:t>	&lt;</a:t>
            </a:r>
            <a:r>
              <a:rPr lang="en-US" sz="1200" dirty="0" err="1"/>
              <a:t>stixCommon:Time</a:t>
            </a:r>
            <a:r>
              <a:rPr lang="en-US" sz="1200" dirty="0"/>
              <a:t>&gt; </a:t>
            </a:r>
          </a:p>
          <a:p>
            <a:pPr lvl="1"/>
            <a:r>
              <a:rPr lang="en-US" sz="1200" dirty="0"/>
              <a:t>		&lt;</a:t>
            </a:r>
            <a:r>
              <a:rPr lang="en-US" sz="1200" dirty="0" err="1"/>
              <a:t>cyboxCommon:Produced_Time</a:t>
            </a:r>
            <a:r>
              <a:rPr lang="en-US" sz="1200" dirty="0"/>
              <a:t>&gt;2014-03-11T00:00:00&lt;/</a:t>
            </a:r>
            <a:r>
              <a:rPr lang="en-US" sz="1200" dirty="0" err="1"/>
              <a:t>cyboxCommon:Produced_Time</a:t>
            </a:r>
            <a:r>
              <a:rPr lang="en-US" sz="1200" dirty="0"/>
              <a:t>&gt; </a:t>
            </a:r>
          </a:p>
          <a:p>
            <a:pPr lvl="1"/>
            <a:r>
              <a:rPr lang="en-US" sz="1200" dirty="0"/>
              <a:t>	&lt;/</a:t>
            </a:r>
            <a:r>
              <a:rPr lang="en-US" sz="1200" dirty="0" err="1"/>
              <a:t>stixCommon:Time</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incident:</a:t>
            </a:r>
            <a:r>
              <a:rPr lang="en-US" sz="1200" b="1" dirty="0" err="1"/>
              <a:t>Victim</a:t>
            </a:r>
            <a:r>
              <a:rPr lang="en-US" sz="1200" dirty="0"/>
              <a:t> id="example:Identity-c85082f3-bc04-43c8-a000-e0c1d0f2c045"&gt; </a:t>
            </a:r>
          </a:p>
          <a:p>
            <a:pPr lvl="1"/>
            <a:r>
              <a:rPr lang="en-US" sz="1200" dirty="0"/>
              <a:t>	&lt;</a:t>
            </a:r>
            <a:r>
              <a:rPr lang="en-US" sz="1200" dirty="0" err="1"/>
              <a:t>stixCommon:Name</a:t>
            </a:r>
            <a:r>
              <a:rPr lang="en-US" sz="1200" dirty="0"/>
              <a:t>&gt;</a:t>
            </a:r>
            <a:r>
              <a:rPr lang="en-US" sz="1200" b="1" dirty="0">
                <a:solidFill>
                  <a:srgbClr val="00B0F0"/>
                </a:solidFill>
              </a:rPr>
              <a:t>Canary Corp</a:t>
            </a:r>
            <a:r>
              <a:rPr lang="en-US" sz="1200" dirty="0"/>
              <a:t>&lt;/</a:t>
            </a:r>
            <a:r>
              <a:rPr lang="en-US" sz="1200" dirty="0" err="1"/>
              <a:t>stixCommon:Name</a:t>
            </a:r>
            <a:r>
              <a:rPr lang="en-US" sz="1200" dirty="0"/>
              <a:t>&gt; </a:t>
            </a:r>
          </a:p>
          <a:p>
            <a:pPr lvl="1"/>
            <a:r>
              <a:rPr lang="en-US" sz="1200" dirty="0"/>
              <a:t>&lt;/</a:t>
            </a:r>
            <a:r>
              <a:rPr lang="en-US" sz="1200" dirty="0" err="1"/>
              <a:t>incident:Victim</a:t>
            </a:r>
            <a:r>
              <a:rPr lang="en-US" sz="1200" dirty="0"/>
              <a:t>&gt; </a:t>
            </a:r>
          </a:p>
          <a:p>
            <a:r>
              <a:rPr lang="en-US" sz="1200" dirty="0"/>
              <a:t>	&lt;</a:t>
            </a:r>
            <a:r>
              <a:rPr lang="en-US" sz="1200" dirty="0" err="1"/>
              <a:t>incident:Impact_Assessment</a:t>
            </a:r>
            <a:r>
              <a:rPr lang="en-US" sz="1200" dirty="0"/>
              <a:t>&gt; </a:t>
            </a:r>
          </a:p>
          <a:p>
            <a:pPr lvl="2"/>
            <a:r>
              <a:rPr lang="en-US" sz="1200" dirty="0"/>
              <a:t>&lt;</a:t>
            </a:r>
            <a:r>
              <a:rPr lang="en-US" sz="1200" dirty="0" err="1"/>
              <a:t>incident:Effects</a:t>
            </a:r>
            <a:r>
              <a:rPr lang="en-US" sz="1200" dirty="0"/>
              <a:t>&gt; </a:t>
            </a:r>
          </a:p>
          <a:p>
            <a:pPr lvl="2"/>
            <a:r>
              <a:rPr lang="en-US" sz="1200" dirty="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p>
          <a:p>
            <a:pPr lvl="2"/>
            <a:r>
              <a:rPr lang="en-US" sz="1200" dirty="0"/>
              <a:t>&lt;/</a:t>
            </a:r>
            <a:r>
              <a:rPr lang="en-US" sz="1200" dirty="0" err="1"/>
              <a:t>incident:Effects</a:t>
            </a:r>
            <a:r>
              <a:rPr lang="en-US" sz="1200" dirty="0"/>
              <a:t>&gt; </a:t>
            </a:r>
          </a:p>
          <a:p>
            <a:pPr lvl="1"/>
            <a:r>
              <a:rPr lang="en-US" sz="1200" dirty="0"/>
              <a:t>&lt;/</a:t>
            </a:r>
            <a:r>
              <a:rPr lang="en-US" sz="1200" dirty="0" err="1"/>
              <a:t>incident:Impact_Assessment</a:t>
            </a:r>
            <a:r>
              <a:rPr lang="en-US" sz="1200" dirty="0"/>
              <a:t>&gt; </a:t>
            </a:r>
          </a:p>
          <a:p>
            <a:r>
              <a:rPr lang="en-US" sz="1200" dirty="0"/>
              <a:t>	&lt;</a:t>
            </a:r>
            <a:r>
              <a:rPr lang="en-US" sz="1200" dirty="0" err="1"/>
              <a:t>incident:Confidence</a:t>
            </a:r>
            <a:r>
              <a:rPr lang="en-US" sz="1200" dirty="0"/>
              <a:t> timestamp="2014-08-28T16:42:52.859570+00:00"&gt; </a:t>
            </a:r>
          </a:p>
          <a:p>
            <a:pPr lvl="1"/>
            <a:r>
              <a:rPr lang="en-US" sz="1200" dirty="0"/>
              <a:t>	&lt;</a:t>
            </a:r>
            <a:r>
              <a:rPr lang="en-US" sz="1200" dirty="0" err="1"/>
              <a:t>stixCommon:Value</a:t>
            </a:r>
            <a:r>
              <a:rPr lang="en-US" sz="1200" dirty="0"/>
              <a:t> </a:t>
            </a:r>
            <a:r>
              <a:rPr lang="en-US" sz="1200" dirty="0" err="1"/>
              <a:t>xsi:type</a:t>
            </a:r>
            <a:r>
              <a:rPr lang="en-US" sz="1200" dirty="0"/>
              <a:t>="stixVocabs:HighMediumLowVocab-1.0"&gt;High&lt;/</a:t>
            </a:r>
            <a:r>
              <a:rPr lang="en-US" sz="1200" dirty="0" err="1"/>
              <a:t>stixCommon:Value</a:t>
            </a:r>
            <a:r>
              <a:rPr lang="en-US" sz="1200" dirty="0"/>
              <a:t>&gt; </a:t>
            </a:r>
          </a:p>
          <a:p>
            <a:pPr lvl="1"/>
            <a:r>
              <a:rPr lang="en-US" sz="1200" dirty="0"/>
              <a:t>&lt;/</a:t>
            </a:r>
            <a:r>
              <a:rPr lang="en-US" sz="1200" dirty="0" err="1"/>
              <a:t>incident:Confidence</a:t>
            </a:r>
            <a:r>
              <a:rPr lang="en-US" sz="1200" dirty="0"/>
              <a:t>&gt; </a:t>
            </a:r>
          </a:p>
          <a:p>
            <a:r>
              <a:rPr lang="en-US" sz="1200" dirty="0"/>
              <a:t>&lt;/</a:t>
            </a:r>
            <a:r>
              <a:rPr lang="en-US" sz="1200" dirty="0" err="1"/>
              <a:t>stix:Incident</a:t>
            </a:r>
            <a:r>
              <a:rPr lang="en-US" sz="1200" dirty="0"/>
              <a:t>&gt; </a:t>
            </a:r>
          </a:p>
        </p:txBody>
      </p:sp>
    </p:spTree>
    <p:extLst>
      <p:ext uri="{BB962C8B-B14F-4D97-AF65-F5344CB8AC3E}">
        <p14:creationId xmlns:p14="http://schemas.microsoft.com/office/powerpoint/2010/main" val="289747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Example of mapped data graph</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rot="19856054">
            <a:off x="5684348" y="5138712"/>
            <a:ext cx="19050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Provenance</a:t>
            </a:r>
          </a:p>
        </p:txBody>
      </p:sp>
    </p:spTree>
    <p:extLst>
      <p:ext uri="{BB962C8B-B14F-4D97-AF65-F5344CB8AC3E}">
        <p14:creationId xmlns:p14="http://schemas.microsoft.com/office/powerpoint/2010/main" val="3647307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Mapping summary (1)</a:t>
            </a: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90600"/>
            <a:ext cx="60102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454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8" y="0"/>
            <a:ext cx="8496300" cy="683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15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Two-way semantic “pivot” through conceptual reference models</a:t>
            </a:r>
          </a:p>
        </p:txBody>
      </p:sp>
      <p:sp>
        <p:nvSpPr>
          <p:cNvPr id="3" name="Title 2"/>
          <p:cNvSpPr>
            <a:spLocks noGrp="1"/>
          </p:cNvSpPr>
          <p:nvPr>
            <p:ph type="title"/>
          </p:nvPr>
        </p:nvSpPr>
        <p:spPr/>
        <p:txBody>
          <a:bodyPr/>
          <a:lstStyle/>
          <a:p>
            <a:r>
              <a:rPr lang="en-US" dirty="0"/>
              <a:t>Result of mapping</a:t>
            </a:r>
          </a:p>
        </p:txBody>
      </p:sp>
    </p:spTree>
    <p:extLst>
      <p:ext uri="{BB962C8B-B14F-4D97-AF65-F5344CB8AC3E}">
        <p14:creationId xmlns:p14="http://schemas.microsoft.com/office/powerpoint/2010/main" val="1128354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t>Further engagement of stakeholders</a:t>
            </a:r>
          </a:p>
          <a:p>
            <a:r>
              <a:rPr lang="en-US" dirty="0"/>
              <a:t>Validation against user requirements, use cases and data</a:t>
            </a:r>
          </a:p>
          <a:p>
            <a:r>
              <a:rPr lang="en-US" dirty="0"/>
              <a:t>Reference and pilot implementations</a:t>
            </a:r>
          </a:p>
        </p:txBody>
      </p:sp>
      <p:sp>
        <p:nvSpPr>
          <p:cNvPr id="5" name="Date Placeholder 4"/>
          <p:cNvSpPr>
            <a:spLocks noGrp="1"/>
          </p:cNvSpPr>
          <p:nvPr>
            <p:ph type="dt" sz="half" idx="14"/>
          </p:nvPr>
        </p:nvSpPr>
        <p:spPr/>
        <p:txBody>
          <a:bodyPr/>
          <a:lstStyle/>
          <a:p>
            <a:r>
              <a:rPr lang="en-US"/>
              <a:t>11/18/2015</a:t>
            </a:r>
          </a:p>
        </p:txBody>
      </p:sp>
      <p:sp>
        <p:nvSpPr>
          <p:cNvPr id="6" name="Slide Number Placeholder 5"/>
          <p:cNvSpPr>
            <a:spLocks noGrp="1"/>
          </p:cNvSpPr>
          <p:nvPr>
            <p:ph type="sldNum" sz="quarter" idx="15"/>
          </p:nvPr>
        </p:nvSpPr>
        <p:spPr/>
        <p:txBody>
          <a:bodyPr/>
          <a:lstStyle/>
          <a:p>
            <a:fld id="{C5349D12-3EF0-44B0-8484-0F10BE0E01DA}" type="slidenum">
              <a:rPr lang="en-US" smtClean="0"/>
              <a:t>48</a:t>
            </a:fld>
            <a:endParaRPr lang="en-US"/>
          </a:p>
        </p:txBody>
      </p:sp>
      <p:sp>
        <p:nvSpPr>
          <p:cNvPr id="7" name="Footer Placeholder 6"/>
          <p:cNvSpPr>
            <a:spLocks noGrp="1"/>
          </p:cNvSpPr>
          <p:nvPr>
            <p:ph type="ftr" sz="quarter" idx="16"/>
          </p:nvPr>
        </p:nvSpPr>
        <p:spPr/>
        <p:txBody>
          <a:bodyPr/>
          <a:lstStyle/>
          <a:p>
            <a:r>
              <a:rPr lang="en-US"/>
              <a:t>OMG Threat &amp; Risk for STIDS 2015</a:t>
            </a:r>
          </a:p>
        </p:txBody>
      </p:sp>
      <p:sp>
        <p:nvSpPr>
          <p:cNvPr id="8" name="Title 7"/>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259777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Transformation from one information sharing data format to another</a:t>
            </a:r>
          </a:p>
          <a:p>
            <a:pPr lvl="1"/>
            <a:r>
              <a:rPr lang="en-US" sz="2000" dirty="0"/>
              <a:t>Example: STIX Cyber Event to NIEM to a CAP Alert</a:t>
            </a:r>
          </a:p>
          <a:p>
            <a:r>
              <a:rPr lang="en-US" sz="2400" dirty="0"/>
              <a:t>Analytics of information federated from multiple sources</a:t>
            </a:r>
          </a:p>
          <a:p>
            <a:pPr lvl="1"/>
            <a:r>
              <a:rPr lang="en-US" sz="2000" dirty="0"/>
              <a:t>Examples: </a:t>
            </a:r>
          </a:p>
          <a:p>
            <a:pPr lvl="2"/>
            <a:r>
              <a:rPr lang="en-US" sz="2000" dirty="0"/>
              <a:t>Fusion center “connects the dots” between a stolen laptop (from NIEM) and a cyber incident (From STIX)</a:t>
            </a:r>
          </a:p>
          <a:p>
            <a:pPr lvl="2"/>
            <a:r>
              <a:rPr lang="en-US" sz="2000" dirty="0"/>
              <a:t>Bio hazard detected by automated  instruments and collaborated by local health care professionals</a:t>
            </a:r>
          </a:p>
        </p:txBody>
      </p:sp>
      <p:sp>
        <p:nvSpPr>
          <p:cNvPr id="2" name="Title 1"/>
          <p:cNvSpPr>
            <a:spLocks noGrp="1"/>
          </p:cNvSpPr>
          <p:nvPr>
            <p:ph type="title"/>
          </p:nvPr>
        </p:nvSpPr>
        <p:spPr/>
        <p:txBody>
          <a:bodyPr/>
          <a:lstStyle/>
          <a:p>
            <a:r>
              <a:rPr lang="en-US" dirty="0"/>
              <a:t>Primary classes of use cases</a:t>
            </a:r>
          </a:p>
        </p:txBody>
      </p:sp>
      <p:sp>
        <p:nvSpPr>
          <p:cNvPr id="4" name="Footer Placeholder 3"/>
          <p:cNvSpPr>
            <a:spLocks noGrp="1"/>
          </p:cNvSpPr>
          <p:nvPr>
            <p:ph type="ftr" sz="quarter" idx="16"/>
          </p:nvPr>
        </p:nvSpPr>
        <p:spPr/>
        <p:txBody>
          <a:bodyPr/>
          <a:lstStyle/>
          <a:p>
            <a:r>
              <a:rPr lang="en-US"/>
              <a:t>OMG Threat &amp; Risk for STIDS 2015</a:t>
            </a:r>
          </a:p>
        </p:txBody>
      </p:sp>
      <p:sp>
        <p:nvSpPr>
          <p:cNvPr id="5" name="Slide Number Placeholder 4"/>
          <p:cNvSpPr>
            <a:spLocks noGrp="1"/>
          </p:cNvSpPr>
          <p:nvPr>
            <p:ph type="sldNum" sz="quarter" idx="15"/>
          </p:nvPr>
        </p:nvSpPr>
        <p:spPr/>
        <p:txBody>
          <a:bodyPr/>
          <a:lstStyle/>
          <a:p>
            <a:fld id="{C5349D12-3EF0-44B0-8484-0F10BE0E01DA}" type="slidenum">
              <a:rPr lang="en-US" smtClean="0"/>
              <a:t>5</a:t>
            </a:fld>
            <a:endParaRPr lang="en-US"/>
          </a:p>
        </p:txBody>
      </p:sp>
      <p:sp>
        <p:nvSpPr>
          <p:cNvPr id="6" name="Date Placeholder 5"/>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407802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11/18/2015</a:t>
            </a:r>
          </a:p>
        </p:txBody>
      </p:sp>
      <p:sp>
        <p:nvSpPr>
          <p:cNvPr id="3" name="Slide Number Placeholder 2"/>
          <p:cNvSpPr>
            <a:spLocks noGrp="1"/>
          </p:cNvSpPr>
          <p:nvPr>
            <p:ph type="sldNum" sz="quarter" idx="11"/>
          </p:nvPr>
        </p:nvSpPr>
        <p:spPr/>
        <p:txBody>
          <a:bodyPr/>
          <a:lstStyle/>
          <a:p>
            <a:fld id="{C5349D12-3EF0-44B0-8484-0F10BE0E01DA}" type="slidenum">
              <a:rPr lang="en-US" smtClean="0"/>
              <a:t>6</a:t>
            </a:fld>
            <a:endParaRPr lang="en-US"/>
          </a:p>
        </p:txBody>
      </p:sp>
      <p:sp>
        <p:nvSpPr>
          <p:cNvPr id="4" name="Footer Placeholder 3"/>
          <p:cNvSpPr>
            <a:spLocks noGrp="1"/>
          </p:cNvSpPr>
          <p:nvPr>
            <p:ph type="ftr" sz="quarter" idx="12"/>
          </p:nvPr>
        </p:nvSpPr>
        <p:spPr/>
        <p:txBody>
          <a:bodyPr/>
          <a:lstStyle/>
          <a:p>
            <a:r>
              <a:rPr lang="en-US"/>
              <a:t>OMG Threat &amp; Risk for STIDS 2015</a:t>
            </a:r>
          </a:p>
        </p:txBody>
      </p:sp>
      <p:sp>
        <p:nvSpPr>
          <p:cNvPr id="5" name="Title 4"/>
          <p:cNvSpPr>
            <a:spLocks noGrp="1"/>
          </p:cNvSpPr>
          <p:nvPr>
            <p:ph type="title"/>
          </p:nvPr>
        </p:nvSpPr>
        <p:spPr/>
        <p:txBody>
          <a:bodyPr>
            <a:normAutofit fontScale="90000"/>
          </a:bodyPr>
          <a:lstStyle/>
          <a:p>
            <a:r>
              <a:rPr lang="en-US" dirty="0"/>
              <a:t>Shift in information sharing approach</a:t>
            </a:r>
          </a:p>
        </p:txBody>
      </p:sp>
      <p:pic>
        <p:nvPicPr>
          <p:cNvPr id="7" name="Picture 6" descr="My way or the Highway_edited-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49" y="1752600"/>
            <a:ext cx="2743200" cy="1810374"/>
          </a:xfrm>
          <a:prstGeom prst="rect">
            <a:avLst/>
          </a:prstGeom>
        </p:spPr>
      </p:pic>
      <p:pic>
        <p:nvPicPr>
          <p:cNvPr id="9" name="Picture 8" descr="Speeddate je presentatie, mooi onderwijs? » Speed date im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52600"/>
            <a:ext cx="2810656" cy="1905000"/>
          </a:xfrm>
          <a:prstGeom prst="rect">
            <a:avLst/>
          </a:prstGeom>
        </p:spPr>
      </p:pic>
      <p:sp>
        <p:nvSpPr>
          <p:cNvPr id="10" name="Arrow: Right 9"/>
          <p:cNvSpPr/>
          <p:nvPr/>
        </p:nvSpPr>
        <p:spPr>
          <a:xfrm>
            <a:off x="3688080" y="2048187"/>
            <a:ext cx="1341120" cy="1219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8285" y="4041815"/>
            <a:ext cx="2743200" cy="1754326"/>
          </a:xfrm>
          <a:prstGeom prst="rect">
            <a:avLst/>
          </a:prstGeom>
          <a:noFill/>
        </p:spPr>
        <p:txBody>
          <a:bodyPr wrap="square" rtlCol="0">
            <a:spAutoFit/>
          </a:bodyPr>
          <a:lstStyle/>
          <a:p>
            <a:pPr algn="ctr"/>
            <a:r>
              <a:rPr lang="en-US" dirty="0"/>
              <a:t>Ask every stakeholder and system to adapt to </a:t>
            </a:r>
            <a:r>
              <a:rPr lang="en-US" dirty="0">
                <a:solidFill>
                  <a:srgbClr val="FF0000"/>
                </a:solidFill>
              </a:rPr>
              <a:t>externally imposed fixed schema</a:t>
            </a:r>
            <a:r>
              <a:rPr lang="en-US" dirty="0"/>
              <a:t>, change in schema or systems requires development</a:t>
            </a:r>
          </a:p>
        </p:txBody>
      </p:sp>
      <p:sp>
        <p:nvSpPr>
          <p:cNvPr id="12" name="TextBox 11"/>
          <p:cNvSpPr txBox="1"/>
          <p:nvPr/>
        </p:nvSpPr>
        <p:spPr>
          <a:xfrm>
            <a:off x="5674880" y="4086328"/>
            <a:ext cx="2743200" cy="1477328"/>
          </a:xfrm>
          <a:prstGeom prst="rect">
            <a:avLst/>
          </a:prstGeom>
          <a:noFill/>
        </p:spPr>
        <p:txBody>
          <a:bodyPr wrap="square" rtlCol="0">
            <a:spAutoFit/>
          </a:bodyPr>
          <a:lstStyle/>
          <a:p>
            <a:pPr algn="ctr"/>
            <a:r>
              <a:rPr lang="en-US" dirty="0"/>
              <a:t>Ask every stakeholder to </a:t>
            </a:r>
            <a:r>
              <a:rPr lang="en-US" dirty="0">
                <a:solidFill>
                  <a:srgbClr val="00B050"/>
                </a:solidFill>
              </a:rPr>
              <a:t>map </a:t>
            </a:r>
            <a:r>
              <a:rPr lang="en-US" b="1" dirty="0">
                <a:solidFill>
                  <a:srgbClr val="00B050"/>
                </a:solidFill>
              </a:rPr>
              <a:t>their </a:t>
            </a:r>
            <a:r>
              <a:rPr lang="en-US" dirty="0">
                <a:solidFill>
                  <a:srgbClr val="00B050"/>
                </a:solidFill>
              </a:rPr>
              <a:t>schema </a:t>
            </a:r>
            <a:r>
              <a:rPr lang="en-US" dirty="0"/>
              <a:t>to shared concepts, data mappings are automated &amp; agile</a:t>
            </a:r>
          </a:p>
        </p:txBody>
      </p:sp>
      <p:sp>
        <p:nvSpPr>
          <p:cNvPr id="13" name="TextBox 12"/>
          <p:cNvSpPr txBox="1"/>
          <p:nvPr/>
        </p:nvSpPr>
        <p:spPr>
          <a:xfrm>
            <a:off x="1017705" y="1258527"/>
            <a:ext cx="1584088" cy="369332"/>
          </a:xfrm>
          <a:prstGeom prst="rect">
            <a:avLst/>
          </a:prstGeom>
          <a:noFill/>
        </p:spPr>
        <p:txBody>
          <a:bodyPr wrap="none" rtlCol="0">
            <a:spAutoFit/>
          </a:bodyPr>
          <a:lstStyle/>
          <a:p>
            <a:r>
              <a:rPr lang="en-US" dirty="0"/>
              <a:t>Schema Based</a:t>
            </a:r>
          </a:p>
        </p:txBody>
      </p:sp>
      <p:sp>
        <p:nvSpPr>
          <p:cNvPr id="14" name="TextBox 13"/>
          <p:cNvSpPr txBox="1"/>
          <p:nvPr/>
        </p:nvSpPr>
        <p:spPr>
          <a:xfrm>
            <a:off x="6324600" y="1272739"/>
            <a:ext cx="1612942" cy="369332"/>
          </a:xfrm>
          <a:prstGeom prst="rect">
            <a:avLst/>
          </a:prstGeom>
          <a:noFill/>
        </p:spPr>
        <p:txBody>
          <a:bodyPr wrap="none" rtlCol="0">
            <a:spAutoFit/>
          </a:bodyPr>
          <a:lstStyle/>
          <a:p>
            <a:r>
              <a:rPr lang="en-US" dirty="0"/>
              <a:t>Concept Based</a:t>
            </a:r>
          </a:p>
        </p:txBody>
      </p:sp>
    </p:spTree>
    <p:extLst>
      <p:ext uri="{BB962C8B-B14F-4D97-AF65-F5344CB8AC3E}">
        <p14:creationId xmlns:p14="http://schemas.microsoft.com/office/powerpoint/2010/main" val="399668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a:t>
            </a:r>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a:t>Construct a </a:t>
            </a:r>
            <a:r>
              <a:rPr lang="en-US" sz="2000" u="sng" dirty="0"/>
              <a:t>conceptual model </a:t>
            </a:r>
            <a:r>
              <a:rPr lang="en-US" sz="2000" dirty="0"/>
              <a:t>informed by existing schema, research and best practices</a:t>
            </a:r>
          </a:p>
          <a:p>
            <a:pPr lvl="1"/>
            <a:r>
              <a:rPr lang="en-US" sz="1800" dirty="0"/>
              <a:t>This conceptual model is independent of specific data structures, technologies and terminologies</a:t>
            </a:r>
          </a:p>
          <a:p>
            <a:r>
              <a:rPr lang="en-US" sz="2000" dirty="0"/>
              <a:t>Define mapping models between the conceptual model and purpose/technology schema</a:t>
            </a:r>
          </a:p>
          <a:p>
            <a:r>
              <a:rPr lang="en-US" sz="2000" dirty="0"/>
              <a:t>Make both models sufficiently precise that they can drive </a:t>
            </a:r>
            <a:r>
              <a:rPr lang="en-US" sz="2000" dirty="0">
                <a:solidFill>
                  <a:srgbClr val="FF0000"/>
                </a:solidFill>
              </a:rPr>
              <a:t>automated  bridging between any mapped schema</a:t>
            </a: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Model</a:t>
            </a:r>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a:solidFill>
                  <a:srgbClr val="FF0000"/>
                </a:solidFill>
              </a:rPr>
              <a:t>Highlight O(N) vs. O(N^2)</a:t>
            </a:r>
          </a:p>
        </p:txBody>
      </p:sp>
      <p:sp>
        <p:nvSpPr>
          <p:cNvPr id="16" name="Footer Placeholder 15"/>
          <p:cNvSpPr>
            <a:spLocks noGrp="1"/>
          </p:cNvSpPr>
          <p:nvPr>
            <p:ph type="ftr" sz="quarter" idx="12"/>
          </p:nvPr>
        </p:nvSpPr>
        <p:spPr/>
        <p:txBody>
          <a:bodyPr/>
          <a:lstStyle/>
          <a:p>
            <a:r>
              <a:rPr lang="en-US"/>
              <a:t>OMG Threat &amp; Risk for STIDS 2015</a:t>
            </a:r>
          </a:p>
        </p:txBody>
      </p:sp>
      <p:sp>
        <p:nvSpPr>
          <p:cNvPr id="22" name="Slide Number Placeholder 21"/>
          <p:cNvSpPr>
            <a:spLocks noGrp="1"/>
          </p:cNvSpPr>
          <p:nvPr>
            <p:ph type="sldNum" sz="quarter" idx="11"/>
          </p:nvPr>
        </p:nvSpPr>
        <p:spPr/>
        <p:txBody>
          <a:bodyPr/>
          <a:lstStyle/>
          <a:p>
            <a:fld id="{C5349D12-3EF0-44B0-8484-0F10BE0E01DA}" type="slidenum">
              <a:rPr lang="en-US" smtClean="0"/>
              <a:t>7</a:t>
            </a:fld>
            <a:endParaRPr lang="en-US"/>
          </a:p>
        </p:txBody>
      </p:sp>
      <p:sp>
        <p:nvSpPr>
          <p:cNvPr id="23" name="Date Placeholder 22"/>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331352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a:t>Conceptual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a:t>There is still more to do to fully integrate the above and we anticipate more inputs and use cases</a:t>
            </a:r>
          </a:p>
        </p:txBody>
      </p:sp>
      <p:sp>
        <p:nvSpPr>
          <p:cNvPr id="6" name="Footer Placeholder 5"/>
          <p:cNvSpPr>
            <a:spLocks noGrp="1"/>
          </p:cNvSpPr>
          <p:nvPr>
            <p:ph type="ftr" sz="quarter" idx="12"/>
          </p:nvPr>
        </p:nvSpPr>
        <p:spPr/>
        <p:txBody>
          <a:bodyPr/>
          <a:lstStyle/>
          <a:p>
            <a:r>
              <a:rPr lang="en-US"/>
              <a:t>OMG Threat &amp; Risk for STIDS 2015</a:t>
            </a:r>
          </a:p>
        </p:txBody>
      </p:sp>
      <p:sp>
        <p:nvSpPr>
          <p:cNvPr id="13" name="Slide Number Placeholder 12"/>
          <p:cNvSpPr>
            <a:spLocks noGrp="1"/>
          </p:cNvSpPr>
          <p:nvPr>
            <p:ph type="sldNum" sz="quarter" idx="11"/>
          </p:nvPr>
        </p:nvSpPr>
        <p:spPr/>
        <p:txBody>
          <a:bodyPr/>
          <a:lstStyle/>
          <a:p>
            <a:fld id="{C5349D12-3EF0-44B0-8484-0F10BE0E01DA}" type="slidenum">
              <a:rPr lang="en-US" smtClean="0"/>
              <a:t>8</a:t>
            </a:fld>
            <a:endParaRPr lang="en-US"/>
          </a:p>
        </p:txBody>
      </p:sp>
      <p:sp>
        <p:nvSpPr>
          <p:cNvPr id="14" name="Date Placeholder 13"/>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2264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Alternate Process 16"/>
          <p:cNvSpPr/>
          <p:nvPr/>
        </p:nvSpPr>
        <p:spPr>
          <a:xfrm>
            <a:off x="3352800" y="1524000"/>
            <a:ext cx="1698231" cy="38268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Mappings</a:t>
            </a:r>
          </a:p>
        </p:txBody>
      </p:sp>
      <p:sp>
        <p:nvSpPr>
          <p:cNvPr id="2" name="Date Placeholder 1"/>
          <p:cNvSpPr>
            <a:spLocks noGrp="1"/>
          </p:cNvSpPr>
          <p:nvPr>
            <p:ph type="dt" sz="half" idx="10"/>
          </p:nvPr>
        </p:nvSpPr>
        <p:spPr/>
        <p:txBody>
          <a:bodyPr/>
          <a:lstStyle/>
          <a:p>
            <a:r>
              <a:rPr lang="en-US"/>
              <a:t>11/18/2015</a:t>
            </a:r>
          </a:p>
        </p:txBody>
      </p:sp>
      <p:sp>
        <p:nvSpPr>
          <p:cNvPr id="3" name="Slide Number Placeholder 2"/>
          <p:cNvSpPr>
            <a:spLocks noGrp="1"/>
          </p:cNvSpPr>
          <p:nvPr>
            <p:ph type="sldNum" sz="quarter" idx="11"/>
          </p:nvPr>
        </p:nvSpPr>
        <p:spPr/>
        <p:txBody>
          <a:bodyPr/>
          <a:lstStyle/>
          <a:p>
            <a:fld id="{C5349D12-3EF0-44B0-8484-0F10BE0E01DA}" type="slidenum">
              <a:rPr lang="en-US" smtClean="0"/>
              <a:t>9</a:t>
            </a:fld>
            <a:endParaRPr lang="en-US"/>
          </a:p>
        </p:txBody>
      </p:sp>
      <p:sp>
        <p:nvSpPr>
          <p:cNvPr id="4" name="Footer Placeholder 3"/>
          <p:cNvSpPr>
            <a:spLocks noGrp="1"/>
          </p:cNvSpPr>
          <p:nvPr>
            <p:ph type="ftr" sz="quarter" idx="12"/>
          </p:nvPr>
        </p:nvSpPr>
        <p:spPr/>
        <p:txBody>
          <a:bodyPr/>
          <a:lstStyle/>
          <a:p>
            <a:r>
              <a:rPr lang="en-US"/>
              <a:t>OMG Threat &amp; Risk for STIDS 2015</a:t>
            </a:r>
          </a:p>
        </p:txBody>
      </p:sp>
      <p:sp>
        <p:nvSpPr>
          <p:cNvPr id="5" name="Title 4"/>
          <p:cNvSpPr>
            <a:spLocks noGrp="1"/>
          </p:cNvSpPr>
          <p:nvPr>
            <p:ph type="title"/>
          </p:nvPr>
        </p:nvSpPr>
        <p:spPr/>
        <p:txBody>
          <a:bodyPr>
            <a:normAutofit fontScale="90000"/>
          </a:bodyPr>
          <a:lstStyle/>
          <a:p>
            <a:r>
              <a:rPr lang="en-US" dirty="0"/>
              <a:t>Models to Capabilities</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58" y="2734717"/>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79896" y="2119035"/>
            <a:ext cx="2501006" cy="461665"/>
          </a:xfrm>
          <a:prstGeom prst="rect">
            <a:avLst/>
          </a:prstGeom>
          <a:noFill/>
        </p:spPr>
        <p:txBody>
          <a:bodyPr wrap="none" rtlCol="0">
            <a:spAutoFit/>
          </a:bodyPr>
          <a:lstStyle/>
          <a:p>
            <a:r>
              <a:rPr lang="en-US" sz="2400" dirty="0"/>
              <a:t>Conceptual Model</a:t>
            </a:r>
          </a:p>
        </p:txBody>
      </p:sp>
      <p:sp>
        <p:nvSpPr>
          <p:cNvPr id="8" name="Arrow: Right 7"/>
          <p:cNvSpPr/>
          <p:nvPr/>
        </p:nvSpPr>
        <p:spPr>
          <a:xfrm>
            <a:off x="3555269" y="3086340"/>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ocument 8"/>
          <p:cNvSpPr/>
          <p:nvPr/>
        </p:nvSpPr>
        <p:spPr>
          <a:xfrm>
            <a:off x="5182496" y="20289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Vocabularies</a:t>
            </a:r>
          </a:p>
        </p:txBody>
      </p:sp>
      <p:sp>
        <p:nvSpPr>
          <p:cNvPr id="10" name="Flowchart: Document 9"/>
          <p:cNvSpPr/>
          <p:nvPr/>
        </p:nvSpPr>
        <p:spPr>
          <a:xfrm>
            <a:off x="5160084" y="2976658"/>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Ontologies</a:t>
            </a:r>
          </a:p>
        </p:txBody>
      </p:sp>
      <p:sp>
        <p:nvSpPr>
          <p:cNvPr id="11" name="Flowchart: Document 10"/>
          <p:cNvSpPr/>
          <p:nvPr/>
        </p:nvSpPr>
        <p:spPr>
          <a:xfrm>
            <a:off x="5155602" y="3819026"/>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Schema</a:t>
            </a:r>
          </a:p>
        </p:txBody>
      </p:sp>
      <p:sp>
        <p:nvSpPr>
          <p:cNvPr id="12" name="Arrow: Right 11"/>
          <p:cNvSpPr/>
          <p:nvPr/>
        </p:nvSpPr>
        <p:spPr>
          <a:xfrm rot="20438750">
            <a:off x="3492215" y="2464724"/>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rot="1154649">
            <a:off x="3443920" y="4426547"/>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ultidocument 13"/>
          <p:cNvSpPr/>
          <p:nvPr/>
        </p:nvSpPr>
        <p:spPr>
          <a:xfrm>
            <a:off x="7011296" y="3925438"/>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sp>
        <p:nvSpPr>
          <p:cNvPr id="15" name="Flowchart: Document 14"/>
          <p:cNvSpPr/>
          <p:nvPr/>
        </p:nvSpPr>
        <p:spPr>
          <a:xfrm>
            <a:off x="5133190" y="4645021"/>
            <a:ext cx="1828800" cy="703659"/>
          </a:xfrm>
          <a:prstGeom prst="flowChartDocumen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Transformations</a:t>
            </a:r>
          </a:p>
        </p:txBody>
      </p:sp>
      <p:sp>
        <p:nvSpPr>
          <p:cNvPr id="16" name="Arrow: Right 15"/>
          <p:cNvSpPr/>
          <p:nvPr/>
        </p:nvSpPr>
        <p:spPr>
          <a:xfrm>
            <a:off x="3517861" y="3848281"/>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0355" y="5691356"/>
            <a:ext cx="8458200" cy="646331"/>
          </a:xfrm>
          <a:prstGeom prst="rect">
            <a:avLst/>
          </a:prstGeom>
          <a:noFill/>
        </p:spPr>
        <p:txBody>
          <a:bodyPr wrap="square" rtlCol="0">
            <a:spAutoFit/>
          </a:bodyPr>
          <a:lstStyle/>
          <a:p>
            <a:pPr algn="ctr"/>
            <a:r>
              <a:rPr lang="en-US" dirty="0"/>
              <a:t>Products and services implementing the standard provide the capacities for information sharing, federation and analytics based on mappings to data-focused technologies</a:t>
            </a:r>
          </a:p>
        </p:txBody>
      </p:sp>
    </p:spTree>
    <p:extLst>
      <p:ext uri="{BB962C8B-B14F-4D97-AF65-F5344CB8AC3E}">
        <p14:creationId xmlns:p14="http://schemas.microsoft.com/office/powerpoint/2010/main" val="3173334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5135</TotalTime>
  <Words>2858</Words>
  <Application>Microsoft Office PowerPoint</Application>
  <PresentationFormat>On-screen Show (4:3)</PresentationFormat>
  <Paragraphs>545</Paragraphs>
  <Slides>48</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Times New Roman</vt:lpstr>
      <vt:lpstr>Lucida Grande</vt:lpstr>
      <vt:lpstr>Wingdings</vt:lpstr>
      <vt:lpstr>Century Gothic</vt:lpstr>
      <vt:lpstr>ＭＳ Ｐゴシック</vt:lpstr>
      <vt:lpstr>Tahoma</vt:lpstr>
      <vt:lpstr>Franklin Gothic Book</vt:lpstr>
      <vt:lpstr>Calibri</vt:lpstr>
      <vt:lpstr>Corbel</vt:lpstr>
      <vt:lpstr>Tunga</vt:lpstr>
      <vt:lpstr>Mylar</vt:lpstr>
      <vt:lpstr>Operational Threat &amp; Risk Information Sharing and Analytics</vt:lpstr>
      <vt:lpstr>Draft specification artifacts</vt:lpstr>
      <vt:lpstr>Problem Space</vt:lpstr>
      <vt:lpstr>What we need is an integrating framework that supports automated data mapping</vt:lpstr>
      <vt:lpstr>Primary classes of use cases</vt:lpstr>
      <vt:lpstr>Shift in information sharing approach</vt:lpstr>
      <vt:lpstr>Approach</vt:lpstr>
      <vt:lpstr>Conceptual Model Inputs</vt:lpstr>
      <vt:lpstr>Models to Capabilities</vt:lpstr>
      <vt:lpstr>The Process</vt:lpstr>
      <vt:lpstr>Open Community Process</vt:lpstr>
      <vt:lpstr>Who Is OMG?</vt:lpstr>
      <vt:lpstr>Developing Standards</vt:lpstr>
      <vt:lpstr>OMG’s Best-Known Successes</vt:lpstr>
      <vt:lpstr>Submitters and Contributors (Thus Far)</vt:lpstr>
      <vt:lpstr>Summary Of OMG RFP Process</vt:lpstr>
      <vt:lpstr>Status</vt:lpstr>
      <vt:lpstr>Stakeholder roles in our community</vt:lpstr>
      <vt:lpstr>Use Case – Critical Infrastructure</vt:lpstr>
      <vt:lpstr>Potential Information Flows</vt:lpstr>
      <vt:lpstr>Example - Snowmageddon</vt:lpstr>
      <vt:lpstr>Example of structuring risk information</vt:lpstr>
      <vt:lpstr>A Potential Storm? Who said this?</vt:lpstr>
      <vt:lpstr>Precepts</vt:lpstr>
      <vt:lpstr>Core Concept: Comprehending Planned and Unplanned Threats</vt:lpstr>
      <vt:lpstr>Core Concept: Attacker/Defender Symmetry</vt:lpstr>
      <vt:lpstr>Understanding the models</vt:lpstr>
      <vt:lpstr>Kinds of models</vt:lpstr>
      <vt:lpstr>Pivoting Through a Conceptual Model</vt:lpstr>
      <vt:lpstr>Mappings included</vt:lpstr>
      <vt:lpstr>Representing the data and schema</vt:lpstr>
      <vt:lpstr>Conceptual Model Layering</vt:lpstr>
      <vt:lpstr>Conceptual Model Packages</vt:lpstr>
      <vt:lpstr>Example Models</vt:lpstr>
      <vt:lpstr>Example of Modeling Style</vt:lpstr>
      <vt:lpstr>Example Instances</vt:lpstr>
      <vt:lpstr>Example of more threat-specific module</vt:lpstr>
      <vt:lpstr>Model/Ontology/Vocabulary Representation</vt:lpstr>
      <vt:lpstr>Data Mappings</vt:lpstr>
      <vt:lpstr>Representing the STIX physical model</vt:lpstr>
      <vt:lpstr>XML Element represents concept</vt:lpstr>
      <vt:lpstr>PowerPoint Presentation</vt:lpstr>
      <vt:lpstr>Example STIX source data</vt:lpstr>
      <vt:lpstr>Example of mapped data graph</vt:lpstr>
      <vt:lpstr>NIEM Mapping summary (1)</vt:lpstr>
      <vt:lpstr>PowerPoint Presentation</vt:lpstr>
      <vt:lpstr>Result of mapping</vt:lpstr>
      <vt:lpstr>Next Steps</vt:lpstr>
    </vt:vector>
  </TitlesOfParts>
  <Company>Model Driven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290</cp:revision>
  <dcterms:created xsi:type="dcterms:W3CDTF">2014-12-22T21:21:42Z</dcterms:created>
  <dcterms:modified xsi:type="dcterms:W3CDTF">2017-01-19T16:52:36Z</dcterms:modified>
</cp:coreProperties>
</file>